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1"/>
  </p:sldMasterIdLst>
  <p:notesMasterIdLst>
    <p:notesMasterId r:id="rId22"/>
  </p:notesMasterIdLst>
  <p:handoutMasterIdLst>
    <p:handoutMasterId r:id="rId23"/>
  </p:handoutMasterIdLst>
  <p:sldIdLst>
    <p:sldId id="326" r:id="rId2"/>
    <p:sldId id="481" r:id="rId3"/>
    <p:sldId id="425" r:id="rId4"/>
    <p:sldId id="435" r:id="rId5"/>
    <p:sldId id="442" r:id="rId6"/>
    <p:sldId id="446" r:id="rId7"/>
    <p:sldId id="447" r:id="rId8"/>
    <p:sldId id="448" r:id="rId9"/>
    <p:sldId id="473" r:id="rId10"/>
    <p:sldId id="476" r:id="rId11"/>
    <p:sldId id="472" r:id="rId12"/>
    <p:sldId id="477" r:id="rId13"/>
    <p:sldId id="438" r:id="rId14"/>
    <p:sldId id="471" r:id="rId15"/>
    <p:sldId id="465" r:id="rId16"/>
    <p:sldId id="478" r:id="rId17"/>
    <p:sldId id="490" r:id="rId18"/>
    <p:sldId id="468" r:id="rId19"/>
    <p:sldId id="491" r:id="rId20"/>
    <p:sldId id="327" r:id="rId21"/>
  </p:sldIdLst>
  <p:sldSz cx="12192000" cy="6858000"/>
  <p:notesSz cx="68199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8DC"/>
    <a:srgbClr val="CCA500"/>
    <a:srgbClr val="ED620D"/>
    <a:srgbClr val="920000"/>
    <a:srgbClr val="9966FF"/>
    <a:srgbClr val="FFCC00"/>
    <a:srgbClr val="F37021"/>
    <a:srgbClr val="FF0000"/>
    <a:srgbClr val="FF5B5B"/>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93980" autoAdjust="0"/>
  </p:normalViewPr>
  <p:slideViewPr>
    <p:cSldViewPr>
      <p:cViewPr>
        <p:scale>
          <a:sx n="96" d="100"/>
          <a:sy n="96" d="100"/>
        </p:scale>
        <p:origin x="64" y="308"/>
      </p:cViewPr>
      <p:guideLst>
        <p:guide orient="horz" pos="2160"/>
        <p:guide pos="3840"/>
      </p:guideLst>
    </p:cSldViewPr>
  </p:slideViewPr>
  <p:outlineViewPr>
    <p:cViewPr>
      <p:scale>
        <a:sx n="33" d="100"/>
        <a:sy n="33" d="100"/>
      </p:scale>
      <p:origin x="0" y="-1771"/>
    </p:cViewPr>
  </p:outlineViewPr>
  <p:notesTextViewPr>
    <p:cViewPr>
      <p:scale>
        <a:sx n="1" d="1"/>
        <a:sy n="1" d="1"/>
      </p:scale>
      <p:origin x="0" y="0"/>
    </p:cViewPr>
  </p:notesTextViewPr>
  <p:sorterViewPr>
    <p:cViewPr>
      <p:scale>
        <a:sx n="75" d="100"/>
        <a:sy n="75" d="100"/>
      </p:scale>
      <p:origin x="0" y="0"/>
    </p:cViewPr>
  </p:sorterViewPr>
  <p:notesViewPr>
    <p:cSldViewPr>
      <p:cViewPr varScale="1">
        <p:scale>
          <a:sx n="60" d="100"/>
          <a:sy n="60" d="100"/>
        </p:scale>
        <p:origin x="3269" y="62"/>
      </p:cViewPr>
      <p:guideLst>
        <p:guide orient="horz" pos="3128"/>
        <p:guide pos="214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86262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01600" y="746125"/>
            <a:ext cx="6616700" cy="3722688"/>
          </a:xfrm>
          <a:prstGeom prst="rect">
            <a:avLst/>
          </a:prstGeom>
          <a:noFill/>
          <a:ln w="12700">
            <a:solidFill>
              <a:prstClr val="black"/>
            </a:solidFill>
          </a:ln>
        </p:spPr>
        <p:txBody>
          <a:bodyPr vert="horz" lIns="95710" tIns="47855" rIns="95710" bIns="47855" rtlCol="0" anchor="ctr"/>
          <a:lstStyle/>
          <a:p>
            <a:endParaRPr lang="en-GB"/>
          </a:p>
        </p:txBody>
      </p:sp>
      <p:sp>
        <p:nvSpPr>
          <p:cNvPr id="5" name="Notes Placeholder 4"/>
          <p:cNvSpPr>
            <a:spLocks noGrp="1"/>
          </p:cNvSpPr>
          <p:nvPr>
            <p:ph type="body" sz="quarter" idx="3"/>
          </p:nvPr>
        </p:nvSpPr>
        <p:spPr>
          <a:xfrm>
            <a:off x="681990" y="4717415"/>
            <a:ext cx="5455920" cy="4469130"/>
          </a:xfrm>
          <a:prstGeom prst="rect">
            <a:avLst/>
          </a:prstGeom>
        </p:spPr>
        <p:txBody>
          <a:bodyPr vert="horz" lIns="95710" tIns="47855" rIns="95710" bIns="4785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5951966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 y="746125"/>
            <a:ext cx="6616700" cy="3722688"/>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4866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Tree>
    <p:extLst>
      <p:ext uri="{BB962C8B-B14F-4D97-AF65-F5344CB8AC3E}">
        <p14:creationId xmlns:p14="http://schemas.microsoft.com/office/powerpoint/2010/main" val="3680503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Tree>
    <p:extLst>
      <p:ext uri="{BB962C8B-B14F-4D97-AF65-F5344CB8AC3E}">
        <p14:creationId xmlns:p14="http://schemas.microsoft.com/office/powerpoint/2010/main" val="556514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Tree>
    <p:extLst>
      <p:ext uri="{BB962C8B-B14F-4D97-AF65-F5344CB8AC3E}">
        <p14:creationId xmlns:p14="http://schemas.microsoft.com/office/powerpoint/2010/main" val="516485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Tree>
    <p:extLst>
      <p:ext uri="{BB962C8B-B14F-4D97-AF65-F5344CB8AC3E}">
        <p14:creationId xmlns:p14="http://schemas.microsoft.com/office/powerpoint/2010/main" val="214535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Tree>
    <p:extLst>
      <p:ext uri="{BB962C8B-B14F-4D97-AF65-F5344CB8AC3E}">
        <p14:creationId xmlns:p14="http://schemas.microsoft.com/office/powerpoint/2010/main" val="3694948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Tree>
    <p:extLst>
      <p:ext uri="{BB962C8B-B14F-4D97-AF65-F5344CB8AC3E}">
        <p14:creationId xmlns:p14="http://schemas.microsoft.com/office/powerpoint/2010/main" val="4277810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Tree>
    <p:extLst>
      <p:ext uri="{BB962C8B-B14F-4D97-AF65-F5344CB8AC3E}">
        <p14:creationId xmlns:p14="http://schemas.microsoft.com/office/powerpoint/2010/main" val="3415925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Tree>
    <p:extLst>
      <p:ext uri="{BB962C8B-B14F-4D97-AF65-F5344CB8AC3E}">
        <p14:creationId xmlns:p14="http://schemas.microsoft.com/office/powerpoint/2010/main" val="3449093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Tree>
    <p:extLst>
      <p:ext uri="{BB962C8B-B14F-4D97-AF65-F5344CB8AC3E}">
        <p14:creationId xmlns:p14="http://schemas.microsoft.com/office/powerpoint/2010/main" val="3744876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Tree>
    <p:extLst>
      <p:ext uri="{BB962C8B-B14F-4D97-AF65-F5344CB8AC3E}">
        <p14:creationId xmlns:p14="http://schemas.microsoft.com/office/powerpoint/2010/main" val="4158740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Tree>
    <p:extLst>
      <p:ext uri="{BB962C8B-B14F-4D97-AF65-F5344CB8AC3E}">
        <p14:creationId xmlns:p14="http://schemas.microsoft.com/office/powerpoint/2010/main" val="3975864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 y="746125"/>
            <a:ext cx="6616700" cy="37226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9467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Tree>
    <p:extLst>
      <p:ext uri="{BB962C8B-B14F-4D97-AF65-F5344CB8AC3E}">
        <p14:creationId xmlns:p14="http://schemas.microsoft.com/office/powerpoint/2010/main" val="2405263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Tree>
    <p:extLst>
      <p:ext uri="{BB962C8B-B14F-4D97-AF65-F5344CB8AC3E}">
        <p14:creationId xmlns:p14="http://schemas.microsoft.com/office/powerpoint/2010/main" val="1032046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Tree>
    <p:extLst>
      <p:ext uri="{BB962C8B-B14F-4D97-AF65-F5344CB8AC3E}">
        <p14:creationId xmlns:p14="http://schemas.microsoft.com/office/powerpoint/2010/main" val="497074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Tree>
    <p:extLst>
      <p:ext uri="{BB962C8B-B14F-4D97-AF65-F5344CB8AC3E}">
        <p14:creationId xmlns:p14="http://schemas.microsoft.com/office/powerpoint/2010/main" val="955171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Tree>
    <p:extLst>
      <p:ext uri="{BB962C8B-B14F-4D97-AF65-F5344CB8AC3E}">
        <p14:creationId xmlns:p14="http://schemas.microsoft.com/office/powerpoint/2010/main" val="3409576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Tree>
    <p:extLst>
      <p:ext uri="{BB962C8B-B14F-4D97-AF65-F5344CB8AC3E}">
        <p14:creationId xmlns:p14="http://schemas.microsoft.com/office/powerpoint/2010/main" val="3176591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Tree>
    <p:extLst>
      <p:ext uri="{BB962C8B-B14F-4D97-AF65-F5344CB8AC3E}">
        <p14:creationId xmlns:p14="http://schemas.microsoft.com/office/powerpoint/2010/main" val="26140399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www.youtube.com/channel/UCNYDubLX1YJ6R5ZJvNMTHog" TargetMode="External"/><Relationship Id="rId3" Type="http://schemas.openxmlformats.org/officeDocument/2006/relationships/image" Target="../media/image3.png"/><Relationship Id="rId7" Type="http://schemas.openxmlformats.org/officeDocument/2006/relationships/hyperlink" Target="https://twitter.com/marlow_group" TargetMode="External"/><Relationship Id="rId12"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hyperlink" Target="https://www.instagram.com/marlownavigation/" TargetMode="External"/><Relationship Id="rId5" Type="http://schemas.openxmlformats.org/officeDocument/2006/relationships/hyperlink" Target="https://www.facebook.com/MarlowNavigationCareers" TargetMode="Externa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https://www.linkedin.com/company/marlow-navigation" TargetMode="External"/><Relationship Id="rId1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D966C4-0476-4D15-821F-C4D0899A9F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91480"/>
            <a:ext cx="12192000" cy="8128000"/>
          </a:xfrm>
          <a:prstGeom prst="rect">
            <a:avLst/>
          </a:prstGeom>
        </p:spPr>
      </p:pic>
      <p:pic>
        <p:nvPicPr>
          <p:cNvPr id="4" name="Picture 3">
            <a:extLst>
              <a:ext uri="{FF2B5EF4-FFF2-40B4-BE49-F238E27FC236}">
                <a16:creationId xmlns:a16="http://schemas.microsoft.com/office/drawing/2014/main" id="{0EB07BD8-2118-4878-9C3E-0BBC4633E10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57967" y="874105"/>
            <a:ext cx="5479297" cy="4318121"/>
          </a:xfrm>
          <a:prstGeom prst="rect">
            <a:avLst/>
          </a:prstGeom>
        </p:spPr>
      </p:pic>
      <p:pic>
        <p:nvPicPr>
          <p:cNvPr id="9" name="Picture 8">
            <a:extLst>
              <a:ext uri="{FF2B5EF4-FFF2-40B4-BE49-F238E27FC236}">
                <a16:creationId xmlns:a16="http://schemas.microsoft.com/office/drawing/2014/main" id="{9A602B04-3735-4786-BBB0-97C74081B1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11624" y="4094298"/>
            <a:ext cx="1443505" cy="836486"/>
          </a:xfrm>
          <a:prstGeom prst="rect">
            <a:avLst/>
          </a:prstGeom>
        </p:spPr>
      </p:pic>
      <p:sp>
        <p:nvSpPr>
          <p:cNvPr id="10" name="Content Placeholder 5">
            <a:extLst>
              <a:ext uri="{FF2B5EF4-FFF2-40B4-BE49-F238E27FC236}">
                <a16:creationId xmlns:a16="http://schemas.microsoft.com/office/drawing/2014/main" id="{32157875-D7C5-4BC9-AB7E-472AFCF54E1B}"/>
              </a:ext>
            </a:extLst>
          </p:cNvPr>
          <p:cNvSpPr>
            <a:spLocks noGrp="1"/>
          </p:cNvSpPr>
          <p:nvPr>
            <p:ph sz="quarter" idx="10"/>
          </p:nvPr>
        </p:nvSpPr>
        <p:spPr>
          <a:xfrm>
            <a:off x="467563" y="3148652"/>
            <a:ext cx="3822331" cy="396973"/>
          </a:xfrm>
        </p:spPr>
        <p:txBody>
          <a:bodyPr>
            <a:noAutofit/>
          </a:bodyPr>
          <a:lstStyle>
            <a:lvl1pPr>
              <a:defRPr sz="1800"/>
            </a:lvl1pPr>
          </a:lstStyle>
          <a:p>
            <a:pPr marL="108000" indent="0">
              <a:lnSpc>
                <a:spcPct val="120000"/>
              </a:lnSpc>
              <a:spcBef>
                <a:spcPts val="0"/>
              </a:spcBef>
              <a:spcAft>
                <a:spcPts val="0"/>
              </a:spcAft>
              <a:buNone/>
            </a:pPr>
            <a:r>
              <a:rPr lang="en-US" dirty="0">
                <a:solidFill>
                  <a:srgbClr val="0093BB"/>
                </a:solidFill>
                <a:latin typeface="+mj-lt"/>
              </a:rPr>
              <a:t>INTRODUCTION</a:t>
            </a:r>
          </a:p>
        </p:txBody>
      </p:sp>
      <p:sp>
        <p:nvSpPr>
          <p:cNvPr id="11" name="Text Placeholder 6">
            <a:extLst>
              <a:ext uri="{FF2B5EF4-FFF2-40B4-BE49-F238E27FC236}">
                <a16:creationId xmlns:a16="http://schemas.microsoft.com/office/drawing/2014/main" id="{AA06E1ED-CF89-492B-9626-6995119F0CBF}"/>
              </a:ext>
            </a:extLst>
          </p:cNvPr>
          <p:cNvSpPr>
            <a:spLocks noGrp="1"/>
          </p:cNvSpPr>
          <p:nvPr>
            <p:ph type="body" sz="quarter" idx="11" hasCustomPrompt="1"/>
          </p:nvPr>
        </p:nvSpPr>
        <p:spPr>
          <a:xfrm>
            <a:off x="479375" y="1125414"/>
            <a:ext cx="3822331" cy="359370"/>
          </a:xfrm>
        </p:spPr>
        <p:txBody>
          <a:bodyPr>
            <a:noAutofit/>
          </a:bodyPr>
          <a:lstStyle>
            <a:lvl1pPr>
              <a:defRPr sz="1800"/>
            </a:lvl1pPr>
          </a:lstStyle>
          <a:p>
            <a:r>
              <a:rPr lang="en-US" dirty="0">
                <a:solidFill>
                  <a:srgbClr val="005AA5"/>
                </a:solidFill>
              </a:rPr>
              <a:t>PARTNER.SHIP.REDEFINED.</a:t>
            </a:r>
          </a:p>
        </p:txBody>
      </p:sp>
      <p:sp>
        <p:nvSpPr>
          <p:cNvPr id="13" name="Title 4">
            <a:extLst>
              <a:ext uri="{FF2B5EF4-FFF2-40B4-BE49-F238E27FC236}">
                <a16:creationId xmlns:a16="http://schemas.microsoft.com/office/drawing/2014/main" id="{2DB387CC-A038-4761-BED3-1033E49E6788}"/>
              </a:ext>
            </a:extLst>
          </p:cNvPr>
          <p:cNvSpPr>
            <a:spLocks noGrp="1"/>
          </p:cNvSpPr>
          <p:nvPr>
            <p:ph type="title"/>
          </p:nvPr>
        </p:nvSpPr>
        <p:spPr>
          <a:xfrm>
            <a:off x="473470" y="2204864"/>
            <a:ext cx="3816424" cy="566936"/>
          </a:xfrm>
        </p:spPr>
        <p:txBody>
          <a:bodyPr>
            <a:noAutofit/>
          </a:bodyPr>
          <a:lstStyle>
            <a:lvl1pPr>
              <a:defRPr sz="3600"/>
            </a:lvl1pPr>
          </a:lstStyle>
          <a:p>
            <a:r>
              <a:rPr lang="en-US" dirty="0">
                <a:solidFill>
                  <a:srgbClr val="005AA5"/>
                </a:solidFill>
              </a:rPr>
              <a:t>THE A-Z OF</a:t>
            </a:r>
            <a:br>
              <a:rPr lang="en-US" dirty="0">
                <a:solidFill>
                  <a:srgbClr val="005AA5"/>
                </a:solidFill>
              </a:rPr>
            </a:br>
            <a:r>
              <a:rPr lang="en-US" dirty="0">
                <a:solidFill>
                  <a:srgbClr val="005AA5"/>
                </a:solidFill>
              </a:rPr>
              <a:t>SHIPMANAGEMENT</a:t>
            </a:r>
          </a:p>
        </p:txBody>
      </p:sp>
    </p:spTree>
    <p:extLst>
      <p:ext uri="{BB962C8B-B14F-4D97-AF65-F5344CB8AC3E}">
        <p14:creationId xmlns:p14="http://schemas.microsoft.com/office/powerpoint/2010/main" val="1038663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04CD68E-B7A2-4EB1-9FE0-2FEDE960AB1C}"/>
              </a:ext>
            </a:extLst>
          </p:cNvPr>
          <p:cNvSpPr>
            <a:spLocks noGrp="1"/>
          </p:cNvSpPr>
          <p:nvPr>
            <p:ph type="title"/>
          </p:nvPr>
        </p:nvSpPr>
        <p:spPr>
          <a:xfrm>
            <a:off x="623392" y="106035"/>
            <a:ext cx="9793088" cy="1450757"/>
          </a:xfrm>
          <a:prstGeom prst="rect">
            <a:avLst/>
          </a:prstGeom>
        </p:spPr>
        <p:txBody>
          <a:bodyPr vert="horz" lIns="91440" tIns="45720" rIns="91440" bIns="45720" rtlCol="0" anchor="b">
            <a:noAutofit/>
          </a:bodyPr>
          <a:lstStyle/>
          <a:p>
            <a:r>
              <a:rPr lang="en-US" dirty="0"/>
              <a:t>THIS IS MARLOW BLUE</a:t>
            </a:r>
            <a:br>
              <a:rPr lang="en-US" dirty="0"/>
            </a:br>
            <a:r>
              <a:rPr lang="en-US" dirty="0"/>
              <a:t>THIS SHOULD BE AQUAMARINE</a:t>
            </a:r>
          </a:p>
        </p:txBody>
      </p:sp>
    </p:spTree>
    <p:extLst>
      <p:ext uri="{BB962C8B-B14F-4D97-AF65-F5344CB8AC3E}">
        <p14:creationId xmlns:p14="http://schemas.microsoft.com/office/powerpoint/2010/main" val="1331990804"/>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2F161F07-495C-43BD-A665-0B59FF916DD4}"/>
              </a:ext>
            </a:extLst>
          </p:cNvPr>
          <p:cNvSpPr>
            <a:spLocks noGrp="1"/>
          </p:cNvSpPr>
          <p:nvPr>
            <p:ph type="title"/>
          </p:nvPr>
        </p:nvSpPr>
        <p:spPr>
          <a:xfrm>
            <a:off x="623392" y="106035"/>
            <a:ext cx="9793088" cy="1450757"/>
          </a:xfrm>
          <a:prstGeom prst="rect">
            <a:avLst/>
          </a:prstGeom>
        </p:spPr>
        <p:txBody>
          <a:bodyPr vert="horz" lIns="91440" tIns="45720" rIns="91440" bIns="45720" rtlCol="0" anchor="b">
            <a:noAutofit/>
          </a:bodyPr>
          <a:lstStyle/>
          <a:p>
            <a:r>
              <a:rPr lang="en-US" dirty="0"/>
              <a:t>THIS IS MARLOW BLUE</a:t>
            </a:r>
            <a:br>
              <a:rPr lang="en-US" dirty="0"/>
            </a:br>
            <a:r>
              <a:rPr lang="en-US" dirty="0"/>
              <a:t>THIS SHOULD BE AQUAMARINE</a:t>
            </a:r>
          </a:p>
        </p:txBody>
      </p:sp>
    </p:spTree>
    <p:extLst>
      <p:ext uri="{BB962C8B-B14F-4D97-AF65-F5344CB8AC3E}">
        <p14:creationId xmlns:p14="http://schemas.microsoft.com/office/powerpoint/2010/main" val="1874448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392" y="1846050"/>
            <a:ext cx="4937760" cy="736282"/>
          </a:xfrm>
        </p:spPr>
        <p:txBody>
          <a:bodyPr lIns="91440" rIns="91440" anchor="ctr">
            <a:normAutofit/>
          </a:bodyPr>
          <a:lstStyle>
            <a:lvl1pPr marL="0" indent="0">
              <a:buNone/>
              <a:defRPr sz="1800" b="0" cap="all" baseline="0">
                <a:solidFill>
                  <a:srgbClr val="0093B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3392" y="2582333"/>
            <a:ext cx="4937760" cy="3286760"/>
          </a:xfrm>
        </p:spPr>
        <p:txBody>
          <a:bodyPr/>
          <a:lstStyle>
            <a:lvl1pPr>
              <a:defRPr sz="18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87440" y="1846051"/>
            <a:ext cx="4937760" cy="736282"/>
          </a:xfrm>
        </p:spPr>
        <p:txBody>
          <a:bodyPr lIns="91440" rIns="91440" anchor="ctr">
            <a:normAutofit/>
          </a:bodyPr>
          <a:lstStyle>
            <a:lvl1pPr marL="0" indent="0">
              <a:buNone/>
              <a:defRPr sz="1800" b="0" cap="all" baseline="0">
                <a:solidFill>
                  <a:srgbClr val="0093B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87440" y="2582333"/>
            <a:ext cx="4937760" cy="3286760"/>
          </a:xfrm>
        </p:spPr>
        <p:txBody>
          <a:bodyPr/>
          <a:lstStyle>
            <a:lvl1pPr>
              <a:defRPr sz="18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a:extLst>
              <a:ext uri="{FF2B5EF4-FFF2-40B4-BE49-F238E27FC236}">
                <a16:creationId xmlns:a16="http://schemas.microsoft.com/office/drawing/2014/main" id="{AAD6F2B1-E446-40CA-ACE4-64276C999643}"/>
              </a:ext>
            </a:extLst>
          </p:cNvPr>
          <p:cNvSpPr>
            <a:spLocks noGrp="1"/>
          </p:cNvSpPr>
          <p:nvPr>
            <p:ph type="title"/>
          </p:nvPr>
        </p:nvSpPr>
        <p:spPr>
          <a:xfrm>
            <a:off x="623392" y="106035"/>
            <a:ext cx="9793088" cy="1450757"/>
          </a:xfrm>
          <a:prstGeom prst="rect">
            <a:avLst/>
          </a:prstGeom>
        </p:spPr>
        <p:txBody>
          <a:bodyPr vert="horz" lIns="91440" tIns="45720" rIns="91440" bIns="45720" rtlCol="0" anchor="b">
            <a:noAutofit/>
          </a:bodyPr>
          <a:lstStyle/>
          <a:p>
            <a:r>
              <a:rPr lang="en-US" dirty="0"/>
              <a:t>THIS IS MARLOW BLUE</a:t>
            </a:r>
            <a:br>
              <a:rPr lang="en-US" dirty="0"/>
            </a:br>
            <a:r>
              <a:rPr lang="en-US" dirty="0"/>
              <a:t>THIS SHOULD BE AQUAMARINE</a:t>
            </a:r>
          </a:p>
        </p:txBody>
      </p:sp>
    </p:spTree>
    <p:extLst>
      <p:ext uri="{BB962C8B-B14F-4D97-AF65-F5344CB8AC3E}">
        <p14:creationId xmlns:p14="http://schemas.microsoft.com/office/powerpoint/2010/main" val="2931040129"/>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05AA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Y" dirty="0"/>
          </a:p>
        </p:txBody>
      </p:sp>
      <p:sp>
        <p:nvSpPr>
          <p:cNvPr id="9" name="Rectangle 8"/>
          <p:cNvSpPr/>
          <p:nvPr/>
        </p:nvSpPr>
        <p:spPr>
          <a:xfrm>
            <a:off x="3954246" y="0"/>
            <a:ext cx="125530" cy="6858000"/>
          </a:xfrm>
          <a:prstGeom prst="rect">
            <a:avLst/>
          </a:prstGeom>
          <a:solidFill>
            <a:srgbClr val="0093B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57200" y="594359"/>
            <a:ext cx="3200400" cy="2286000"/>
          </a:xfrm>
          <a:prstGeom prst="rect">
            <a:avLst/>
          </a:prstGeom>
        </p:spPr>
        <p:txBody>
          <a:bodyPr anchor="b">
            <a:normAutofit/>
          </a:bodyPr>
          <a:lstStyle>
            <a:lvl1pPr>
              <a:defRPr sz="3600" b="0">
                <a:solidFill>
                  <a:srgbClr val="FFFFFF"/>
                </a:solidFill>
              </a:defRPr>
            </a:lvl1pPr>
          </a:lstStyle>
          <a:p>
            <a:r>
              <a:rPr lang="en-US" dirty="0"/>
              <a:t>CLICK TO EDIT MASTER TITLE</a:t>
            </a:r>
          </a:p>
        </p:txBody>
      </p:sp>
      <p:sp>
        <p:nvSpPr>
          <p:cNvPr id="3" name="Content Placeholder 2"/>
          <p:cNvSpPr>
            <a:spLocks noGrp="1"/>
          </p:cNvSpPr>
          <p:nvPr>
            <p:ph idx="1" hasCustomPrompt="1"/>
          </p:nvPr>
        </p:nvSpPr>
        <p:spPr>
          <a:xfrm>
            <a:off x="4866106" y="1047404"/>
            <a:ext cx="6492240" cy="5257800"/>
          </a:xfrm>
        </p:spPr>
        <p:txBody>
          <a:bodyPr/>
          <a:lstStyle>
            <a:lvl1pPr>
              <a:defRPr sz="18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10" name="Picture 9">
            <a:extLst>
              <a:ext uri="{FF2B5EF4-FFF2-40B4-BE49-F238E27FC236}">
                <a16:creationId xmlns:a16="http://schemas.microsoft.com/office/drawing/2014/main" id="{D909A53D-CCC3-47C9-8DBA-75B9F0F21F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46" y="317029"/>
            <a:ext cx="887661" cy="514384"/>
          </a:xfrm>
          <a:prstGeom prst="rect">
            <a:avLst/>
          </a:prstGeom>
        </p:spPr>
      </p:pic>
    </p:spTree>
    <p:extLst>
      <p:ext uri="{BB962C8B-B14F-4D97-AF65-F5344CB8AC3E}">
        <p14:creationId xmlns:p14="http://schemas.microsoft.com/office/powerpoint/2010/main" val="4041800411"/>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F460F6-382D-410F-AE57-6B0E0BF2B4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3087BDBC-230C-42EF-93EA-8849A859DA4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91409" y="835911"/>
            <a:ext cx="5479297" cy="4318121"/>
          </a:xfrm>
          <a:prstGeom prst="rect">
            <a:avLst/>
          </a:prstGeom>
        </p:spPr>
      </p:pic>
      <p:sp>
        <p:nvSpPr>
          <p:cNvPr id="36" name="TextBox 35"/>
          <p:cNvSpPr txBox="1"/>
          <p:nvPr userDrawn="1"/>
        </p:nvSpPr>
        <p:spPr>
          <a:xfrm>
            <a:off x="719404" y="1700809"/>
            <a:ext cx="3435725" cy="2272417"/>
          </a:xfrm>
          <a:prstGeom prst="rect">
            <a:avLst/>
          </a:prstGeom>
          <a:noFill/>
        </p:spPr>
        <p:txBody>
          <a:bodyPr wrap="square" rtlCol="0">
            <a:spAutoFit/>
          </a:bodyPr>
          <a:lstStyle/>
          <a:p>
            <a:pPr algn="just">
              <a:lnSpc>
                <a:spcPts val="1700"/>
              </a:lnSpc>
              <a:spcBef>
                <a:spcPts val="0"/>
              </a:spcBef>
              <a:spcAft>
                <a:spcPts val="0"/>
              </a:spcAft>
            </a:pPr>
            <a:r>
              <a:rPr lang="en-GB" sz="1400" cap="none" baseline="0" noProof="0" dirty="0">
                <a:solidFill>
                  <a:srgbClr val="0093BB"/>
                </a:solidFill>
                <a:latin typeface="+mn-lt"/>
              </a:rPr>
              <a:t>Marlow Navigation Co. Ltd.</a:t>
            </a:r>
          </a:p>
          <a:p>
            <a:pPr algn="just">
              <a:lnSpc>
                <a:spcPts val="1700"/>
              </a:lnSpc>
              <a:spcBef>
                <a:spcPts val="0"/>
              </a:spcBef>
              <a:spcAft>
                <a:spcPts val="0"/>
              </a:spcAft>
            </a:pPr>
            <a:r>
              <a:rPr lang="en-GB" sz="1400" cap="none" baseline="0" noProof="0" dirty="0">
                <a:solidFill>
                  <a:srgbClr val="005AA5"/>
                </a:solidFill>
                <a:latin typeface="+mn-lt"/>
              </a:rPr>
              <a:t>13 </a:t>
            </a:r>
            <a:r>
              <a:rPr lang="en-GB" sz="1400" cap="none" baseline="0" noProof="0" dirty="0" err="1">
                <a:solidFill>
                  <a:srgbClr val="005AA5"/>
                </a:solidFill>
                <a:latin typeface="+mn-lt"/>
              </a:rPr>
              <a:t>Alexandrias</a:t>
            </a:r>
            <a:r>
              <a:rPr lang="en-GB" sz="1400" cap="none" baseline="0" noProof="0" dirty="0">
                <a:solidFill>
                  <a:srgbClr val="005AA5"/>
                </a:solidFill>
                <a:latin typeface="+mn-lt"/>
              </a:rPr>
              <a:t> Street, 3013</a:t>
            </a:r>
          </a:p>
          <a:p>
            <a:pPr algn="just">
              <a:lnSpc>
                <a:spcPts val="1700"/>
              </a:lnSpc>
              <a:spcBef>
                <a:spcPts val="0"/>
              </a:spcBef>
              <a:spcAft>
                <a:spcPts val="0"/>
              </a:spcAft>
            </a:pPr>
            <a:endParaRPr lang="en-GB" sz="1400" cap="none" baseline="0" noProof="0" dirty="0">
              <a:solidFill>
                <a:srgbClr val="005AA5"/>
              </a:solidFill>
              <a:latin typeface="+mn-lt"/>
            </a:endParaRPr>
          </a:p>
          <a:p>
            <a:pPr algn="just">
              <a:lnSpc>
                <a:spcPts val="1700"/>
              </a:lnSpc>
              <a:spcBef>
                <a:spcPts val="0"/>
              </a:spcBef>
              <a:spcAft>
                <a:spcPts val="0"/>
              </a:spcAft>
            </a:pPr>
            <a:r>
              <a:rPr lang="en-GB" sz="1400" cap="none" baseline="0" noProof="0" dirty="0">
                <a:solidFill>
                  <a:srgbClr val="005AA5"/>
                </a:solidFill>
                <a:latin typeface="+mn-lt"/>
              </a:rPr>
              <a:t>P.O. Box 54077, CY-3720 </a:t>
            </a:r>
          </a:p>
          <a:p>
            <a:pPr algn="just">
              <a:lnSpc>
                <a:spcPts val="1700"/>
              </a:lnSpc>
              <a:spcBef>
                <a:spcPts val="0"/>
              </a:spcBef>
              <a:spcAft>
                <a:spcPts val="0"/>
              </a:spcAft>
            </a:pPr>
            <a:r>
              <a:rPr lang="en-GB" sz="1400" cap="none" baseline="0" noProof="0" dirty="0">
                <a:solidFill>
                  <a:srgbClr val="005AA5"/>
                </a:solidFill>
                <a:latin typeface="+mn-lt"/>
              </a:rPr>
              <a:t>Limassol, CYPRUS</a:t>
            </a:r>
          </a:p>
          <a:p>
            <a:pPr algn="just">
              <a:lnSpc>
                <a:spcPts val="1700"/>
              </a:lnSpc>
              <a:spcBef>
                <a:spcPts val="0"/>
              </a:spcBef>
              <a:spcAft>
                <a:spcPts val="0"/>
              </a:spcAft>
            </a:pPr>
            <a:endParaRPr lang="en-GB" sz="1400" cap="none" baseline="0" noProof="0" dirty="0">
              <a:solidFill>
                <a:srgbClr val="005AA5"/>
              </a:solidFill>
              <a:latin typeface="+mn-lt"/>
            </a:endParaRPr>
          </a:p>
          <a:p>
            <a:pPr marL="0" marR="0" indent="0" algn="just" defTabSz="914400" rtl="0" eaLnBrk="1" fontAlgn="auto" latinLnBrk="0" hangingPunct="1">
              <a:lnSpc>
                <a:spcPts val="1700"/>
              </a:lnSpc>
              <a:spcBef>
                <a:spcPts val="0"/>
              </a:spcBef>
              <a:spcAft>
                <a:spcPts val="0"/>
              </a:spcAft>
              <a:buClrTx/>
              <a:buSzTx/>
              <a:buFontTx/>
              <a:buNone/>
              <a:tabLst/>
              <a:defRPr/>
            </a:pPr>
            <a:r>
              <a:rPr lang="en-GB" sz="1400" cap="none" baseline="0" noProof="0" dirty="0">
                <a:solidFill>
                  <a:srgbClr val="005AA5"/>
                </a:solidFill>
                <a:latin typeface="+mn-lt"/>
              </a:rPr>
              <a:t>Tel: +357 25882588 | Fax: +357 25882599</a:t>
            </a:r>
          </a:p>
          <a:p>
            <a:pPr marL="0" marR="0" indent="0" algn="just" defTabSz="914400" rtl="0" eaLnBrk="1" fontAlgn="auto" latinLnBrk="0" hangingPunct="1">
              <a:lnSpc>
                <a:spcPts val="1700"/>
              </a:lnSpc>
              <a:spcBef>
                <a:spcPts val="0"/>
              </a:spcBef>
              <a:spcAft>
                <a:spcPts val="0"/>
              </a:spcAft>
              <a:buClrTx/>
              <a:buSzTx/>
              <a:buFontTx/>
              <a:buNone/>
              <a:tabLst/>
              <a:defRPr/>
            </a:pPr>
            <a:r>
              <a:rPr lang="en-GB" sz="1400" cap="none" baseline="0" noProof="0" dirty="0">
                <a:solidFill>
                  <a:srgbClr val="005AA5"/>
                </a:solidFill>
                <a:latin typeface="+mn-lt"/>
              </a:rPr>
              <a:t>E-Mail: info@marlow-navigation.com</a:t>
            </a:r>
          </a:p>
          <a:p>
            <a:pPr marL="0" marR="0" indent="0" algn="just" defTabSz="914400" rtl="0" eaLnBrk="1" fontAlgn="auto" latinLnBrk="0" hangingPunct="1">
              <a:lnSpc>
                <a:spcPts val="1700"/>
              </a:lnSpc>
              <a:spcBef>
                <a:spcPts val="0"/>
              </a:spcBef>
              <a:spcAft>
                <a:spcPts val="0"/>
              </a:spcAft>
              <a:buClrTx/>
              <a:buSzTx/>
              <a:buFontTx/>
              <a:buNone/>
              <a:tabLst/>
              <a:defRPr/>
            </a:pPr>
            <a:r>
              <a:rPr lang="en-GB" sz="1400" cap="none" baseline="0" noProof="0" dirty="0">
                <a:solidFill>
                  <a:srgbClr val="005AA5"/>
                </a:solidFill>
                <a:latin typeface="+mn-lt"/>
              </a:rPr>
              <a:t>Website: marlow-navigation.com</a:t>
            </a:r>
          </a:p>
          <a:p>
            <a:pPr marL="0" marR="0" indent="0" algn="just" defTabSz="914400" rtl="0" eaLnBrk="1" fontAlgn="auto" latinLnBrk="0" hangingPunct="1">
              <a:lnSpc>
                <a:spcPts val="1700"/>
              </a:lnSpc>
              <a:spcBef>
                <a:spcPts val="0"/>
              </a:spcBef>
              <a:spcAft>
                <a:spcPts val="0"/>
              </a:spcAft>
              <a:buClrTx/>
              <a:buSzTx/>
              <a:buFontTx/>
              <a:buNone/>
              <a:tabLst/>
              <a:defRPr/>
            </a:pPr>
            <a:endParaRPr lang="en-GB" sz="1400" cap="none" baseline="0" noProof="0" dirty="0">
              <a:solidFill>
                <a:srgbClr val="005AA5"/>
              </a:solidFill>
              <a:latin typeface="Calibri Light" panose="020F0302020204030204" pitchFamily="34" charset="0"/>
            </a:endParaRPr>
          </a:p>
        </p:txBody>
      </p:sp>
      <p:sp>
        <p:nvSpPr>
          <p:cNvPr id="21" name="Text Placeholder 5">
            <a:extLst>
              <a:ext uri="{FF2B5EF4-FFF2-40B4-BE49-F238E27FC236}">
                <a16:creationId xmlns:a16="http://schemas.microsoft.com/office/drawing/2014/main" id="{5E6EC220-AC88-4069-A7D5-1102736565B5}"/>
              </a:ext>
            </a:extLst>
          </p:cNvPr>
          <p:cNvSpPr>
            <a:spLocks noGrp="1"/>
          </p:cNvSpPr>
          <p:nvPr>
            <p:ph type="body" sz="quarter" idx="11" hasCustomPrompt="1"/>
          </p:nvPr>
        </p:nvSpPr>
        <p:spPr>
          <a:xfrm>
            <a:off x="719404" y="1123218"/>
            <a:ext cx="3435725" cy="359370"/>
          </a:xfrm>
        </p:spPr>
        <p:txBody>
          <a:bodyPr>
            <a:noAutofit/>
          </a:bodyPr>
          <a:lstStyle>
            <a:lvl1pPr>
              <a:defRPr sz="3200" b="0" cap="all" baseline="0">
                <a:solidFill>
                  <a:srgbClr val="005AA5"/>
                </a:solidFill>
                <a:latin typeface="+mn-lt"/>
              </a:defRPr>
            </a:lvl1pPr>
          </a:lstStyle>
          <a:p>
            <a:pPr lvl="0"/>
            <a:r>
              <a:rPr lang="en-GB" noProof="0" dirty="0"/>
              <a:t>THANK YOU!</a:t>
            </a:r>
          </a:p>
        </p:txBody>
      </p:sp>
      <p:pic>
        <p:nvPicPr>
          <p:cNvPr id="23" name="Picture 22">
            <a:extLst>
              <a:ext uri="{FF2B5EF4-FFF2-40B4-BE49-F238E27FC236}">
                <a16:creationId xmlns:a16="http://schemas.microsoft.com/office/drawing/2014/main" id="{E4C7B6D3-25CA-4DEC-8430-379734C713D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11624" y="4094298"/>
            <a:ext cx="1443505" cy="836486"/>
          </a:xfrm>
          <a:prstGeom prst="rect">
            <a:avLst/>
          </a:prstGeom>
        </p:spPr>
      </p:pic>
      <p:pic>
        <p:nvPicPr>
          <p:cNvPr id="24" name="Picture 23">
            <a:hlinkClick r:id="rId5"/>
            <a:extLst>
              <a:ext uri="{FF2B5EF4-FFF2-40B4-BE49-F238E27FC236}">
                <a16:creationId xmlns:a16="http://schemas.microsoft.com/office/drawing/2014/main" id="{6696A219-3603-4647-9242-EA2D0FB01EE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9440" y="3757225"/>
            <a:ext cx="216000" cy="216000"/>
          </a:xfrm>
          <a:prstGeom prst="rect">
            <a:avLst/>
          </a:prstGeom>
        </p:spPr>
      </p:pic>
      <p:pic>
        <p:nvPicPr>
          <p:cNvPr id="25" name="Picture 24">
            <a:hlinkClick r:id="rId7"/>
            <a:extLst>
              <a:ext uri="{FF2B5EF4-FFF2-40B4-BE49-F238E27FC236}">
                <a16:creationId xmlns:a16="http://schemas.microsoft.com/office/drawing/2014/main" id="{5E994253-32C9-4B9E-854B-F7E727D621B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77956" y="3757225"/>
            <a:ext cx="216000" cy="216000"/>
          </a:xfrm>
          <a:prstGeom prst="rect">
            <a:avLst/>
          </a:prstGeom>
        </p:spPr>
      </p:pic>
      <p:pic>
        <p:nvPicPr>
          <p:cNvPr id="26" name="Picture 25">
            <a:hlinkClick r:id="rId9"/>
            <a:extLst>
              <a:ext uri="{FF2B5EF4-FFF2-40B4-BE49-F238E27FC236}">
                <a16:creationId xmlns:a16="http://schemas.microsoft.com/office/drawing/2014/main" id="{732C1752-B41B-4162-9475-ED03243202C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316472" y="3757225"/>
            <a:ext cx="216000" cy="216000"/>
          </a:xfrm>
          <a:prstGeom prst="rect">
            <a:avLst/>
          </a:prstGeom>
        </p:spPr>
      </p:pic>
      <p:pic>
        <p:nvPicPr>
          <p:cNvPr id="27" name="Picture 26">
            <a:hlinkClick r:id="rId11"/>
            <a:extLst>
              <a:ext uri="{FF2B5EF4-FFF2-40B4-BE49-F238E27FC236}">
                <a16:creationId xmlns:a16="http://schemas.microsoft.com/office/drawing/2014/main" id="{4564056B-6608-4D4F-91F1-E1097AE84256}"/>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554988" y="3757225"/>
            <a:ext cx="216000" cy="216000"/>
          </a:xfrm>
          <a:prstGeom prst="rect">
            <a:avLst/>
          </a:prstGeom>
        </p:spPr>
      </p:pic>
      <p:pic>
        <p:nvPicPr>
          <p:cNvPr id="28" name="Picture 27">
            <a:hlinkClick r:id="rId13"/>
            <a:extLst>
              <a:ext uri="{FF2B5EF4-FFF2-40B4-BE49-F238E27FC236}">
                <a16:creationId xmlns:a16="http://schemas.microsoft.com/office/drawing/2014/main" id="{DD50AD1C-EB4C-4011-BB95-34FC2808174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3504" y="3757225"/>
            <a:ext cx="219456" cy="219063"/>
          </a:xfrm>
          <a:prstGeom prst="rect">
            <a:avLst/>
          </a:prstGeom>
        </p:spPr>
      </p:pic>
    </p:spTree>
    <p:extLst>
      <p:ext uri="{BB962C8B-B14F-4D97-AF65-F5344CB8AC3E}">
        <p14:creationId xmlns:p14="http://schemas.microsoft.com/office/powerpoint/2010/main" val="1976352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3175" y="6516009"/>
            <a:ext cx="12188825" cy="129567"/>
          </a:xfrm>
          <a:prstGeom prst="rect">
            <a:avLst/>
          </a:prstGeom>
          <a:solidFill>
            <a:srgbClr val="0093B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23392" y="106035"/>
            <a:ext cx="9793088" cy="1450757"/>
          </a:xfrm>
          <a:prstGeom prst="rect">
            <a:avLst/>
          </a:prstGeom>
        </p:spPr>
        <p:txBody>
          <a:bodyPr vert="horz" lIns="91440" tIns="45720" rIns="91440" bIns="45720" rtlCol="0" anchor="b">
            <a:noAutofit/>
          </a:bodyPr>
          <a:lstStyle/>
          <a:p>
            <a:r>
              <a:rPr lang="en-US" dirty="0"/>
              <a:t>THIS IS MARLOW BLUE</a:t>
            </a:r>
            <a:br>
              <a:rPr lang="en-US" dirty="0"/>
            </a:br>
            <a:r>
              <a:rPr lang="en-US" dirty="0"/>
              <a:t>THIS SHOULD BE AQUAMARINE</a:t>
            </a:r>
          </a:p>
        </p:txBody>
      </p:sp>
      <p:sp>
        <p:nvSpPr>
          <p:cNvPr id="3" name="Text Placeholder 2"/>
          <p:cNvSpPr>
            <a:spLocks noGrp="1"/>
          </p:cNvSpPr>
          <p:nvPr>
            <p:ph type="body" idx="1"/>
          </p:nvPr>
        </p:nvSpPr>
        <p:spPr>
          <a:xfrm>
            <a:off x="623392" y="1844824"/>
            <a:ext cx="10945216" cy="439157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93F0B92E-4A83-4766-942C-D02E1F632AC5}"/>
              </a:ext>
            </a:extLst>
          </p:cNvPr>
          <p:cNvSpPr/>
          <p:nvPr userDrawn="1"/>
        </p:nvSpPr>
        <p:spPr>
          <a:xfrm>
            <a:off x="3180" y="6627149"/>
            <a:ext cx="12188825" cy="230855"/>
          </a:xfrm>
          <a:prstGeom prst="rect">
            <a:avLst/>
          </a:prstGeom>
          <a:solidFill>
            <a:srgbClr val="005AA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Y" dirty="0"/>
          </a:p>
        </p:txBody>
      </p:sp>
      <p:sp>
        <p:nvSpPr>
          <p:cNvPr id="12" name="TextBox 11">
            <a:extLst>
              <a:ext uri="{FF2B5EF4-FFF2-40B4-BE49-F238E27FC236}">
                <a16:creationId xmlns:a16="http://schemas.microsoft.com/office/drawing/2014/main" id="{1FD303AB-7E7D-4C7E-B8A7-6B46611F1155}"/>
              </a:ext>
            </a:extLst>
          </p:cNvPr>
          <p:cNvSpPr txBox="1"/>
          <p:nvPr userDrawn="1"/>
        </p:nvSpPr>
        <p:spPr>
          <a:xfrm>
            <a:off x="622866" y="6603154"/>
            <a:ext cx="2496277" cy="261610"/>
          </a:xfrm>
          <a:prstGeom prst="rect">
            <a:avLst/>
          </a:prstGeom>
          <a:noFill/>
        </p:spPr>
        <p:txBody>
          <a:bodyPr wrap="square" rtlCol="0">
            <a:spAutoFit/>
          </a:bodyPr>
          <a:lstStyle/>
          <a:p>
            <a:r>
              <a:rPr lang="de-DE" sz="1100" kern="2000" dirty="0">
                <a:solidFill>
                  <a:schemeClr val="bg1"/>
                </a:solidFill>
                <a:latin typeface="+mj-lt"/>
              </a:rPr>
              <a:t>PARTNER.SHIP.REDEFINED.</a:t>
            </a:r>
            <a:endParaRPr lang="en-US" sz="1100" dirty="0">
              <a:latin typeface="+mj-lt"/>
            </a:endParaRPr>
          </a:p>
        </p:txBody>
      </p:sp>
      <p:sp>
        <p:nvSpPr>
          <p:cNvPr id="13" name="Text Placeholder 2">
            <a:extLst>
              <a:ext uri="{FF2B5EF4-FFF2-40B4-BE49-F238E27FC236}">
                <a16:creationId xmlns:a16="http://schemas.microsoft.com/office/drawing/2014/main" id="{D9D1B7F3-673E-4745-AE54-C7C8C827F281}"/>
              </a:ext>
            </a:extLst>
          </p:cNvPr>
          <p:cNvSpPr txBox="1">
            <a:spLocks/>
          </p:cNvSpPr>
          <p:nvPr userDrawn="1"/>
        </p:nvSpPr>
        <p:spPr>
          <a:xfrm>
            <a:off x="11124777" y="6620389"/>
            <a:ext cx="288032" cy="230832"/>
          </a:xfrm>
          <a:prstGeom prst="rect">
            <a:avLst/>
          </a:prstGeom>
        </p:spPr>
        <p:txBody>
          <a:bodyPr vert="horz" lIns="0" tIns="45720" rIns="0" bIns="45720" rtlCol="0">
            <a:noAutofit/>
          </a:bodyPr>
          <a:lst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005AA5"/>
                </a:solidFill>
                <a:latin typeface="DINPro-Light" pitchFamily="34" charset="0"/>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rgbClr val="0093BB"/>
                </a:solidFill>
                <a:latin typeface="DINPro-Light" pitchFamily="34" charset="0"/>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rgbClr val="005AA5"/>
                </a:solidFill>
                <a:latin typeface="DINPro-Light" pitchFamily="34" charset="0"/>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rgbClr val="005AA5"/>
                </a:solidFill>
                <a:latin typeface="DINPro-Light" pitchFamily="34" charset="0"/>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rgbClr val="005AA5"/>
                </a:solidFill>
                <a:latin typeface="DINPro-Light" pitchFamily="34" charset="0"/>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spcBef>
                <a:spcPts val="0"/>
              </a:spcBef>
              <a:spcAft>
                <a:spcPts val="0"/>
              </a:spcAft>
              <a:buNone/>
            </a:pPr>
            <a:fld id="{DDDF41F7-E809-4E53-92AF-D78D452EDE48}" type="slidenum">
              <a:rPr lang="en-US" sz="1100" smtClean="0">
                <a:solidFill>
                  <a:schemeClr val="bg1"/>
                </a:solidFill>
                <a:latin typeface="+mn-lt"/>
              </a:rPr>
              <a:pPr marL="0" indent="0">
                <a:lnSpc>
                  <a:spcPct val="100000"/>
                </a:lnSpc>
                <a:spcBef>
                  <a:spcPts val="0"/>
                </a:spcBef>
                <a:spcAft>
                  <a:spcPts val="0"/>
                </a:spcAft>
                <a:buNone/>
              </a:pPr>
              <a:t>‹#›</a:t>
            </a:fld>
            <a:endParaRPr lang="en-US" sz="1100" dirty="0">
              <a:solidFill>
                <a:schemeClr val="bg1"/>
              </a:solidFill>
              <a:latin typeface="+mn-lt"/>
            </a:endParaRPr>
          </a:p>
        </p:txBody>
      </p:sp>
      <p:pic>
        <p:nvPicPr>
          <p:cNvPr id="15" name="Picture 14">
            <a:extLst>
              <a:ext uri="{FF2B5EF4-FFF2-40B4-BE49-F238E27FC236}">
                <a16:creationId xmlns:a16="http://schemas.microsoft.com/office/drawing/2014/main" id="{CAC888BC-93AA-46DE-AD00-7AE411DC1DE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680946" y="317029"/>
            <a:ext cx="887661" cy="514384"/>
          </a:xfrm>
          <a:prstGeom prst="rect">
            <a:avLst/>
          </a:prstGeom>
        </p:spPr>
      </p:pic>
    </p:spTree>
    <p:extLst>
      <p:ext uri="{BB962C8B-B14F-4D97-AF65-F5344CB8AC3E}">
        <p14:creationId xmlns:p14="http://schemas.microsoft.com/office/powerpoint/2010/main" val="3496201746"/>
      </p:ext>
    </p:extLst>
  </p:cSld>
  <p:clrMap bg1="lt1" tx1="dk1" bg2="lt2" tx2="dk2" accent1="accent1" accent2="accent2" accent3="accent3" accent4="accent4" accent5="accent5" accent6="accent6" hlink="hlink" folHlink="folHlink"/>
  <p:sldLayoutIdLst>
    <p:sldLayoutId id="2147483670" r:id="rId1"/>
    <p:sldLayoutId id="2147483664" r:id="rId2"/>
    <p:sldLayoutId id="2147483660" r:id="rId3"/>
    <p:sldLayoutId id="2147483663" r:id="rId4"/>
    <p:sldLayoutId id="2147483666" r:id="rId5"/>
    <p:sldLayoutId id="2147483671" r:id="rId6"/>
  </p:sldLayoutIdLst>
  <p:hf hdr="0" ftr="0"/>
  <p:txStyles>
    <p:titleStyle>
      <a:lvl1pPr algn="l" defTabSz="914400" rtl="0" eaLnBrk="1" latinLnBrk="0" hangingPunct="1">
        <a:lnSpc>
          <a:spcPct val="85000"/>
        </a:lnSpc>
        <a:spcBef>
          <a:spcPct val="0"/>
        </a:spcBef>
        <a:buNone/>
        <a:defRPr sz="4800" kern="1200" spc="-50" baseline="0">
          <a:solidFill>
            <a:srgbClr val="005AA5"/>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200" kern="1200">
          <a:solidFill>
            <a:srgbClr val="0093BB"/>
          </a:solidFill>
          <a:latin typeface="+mj-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005AA5"/>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005AA5"/>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005AA5"/>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005AA5"/>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2.emf"/></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4.emf"/></Relationships>
</file>

<file path=ppt/slides/_rels/slide1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473469" y="2834680"/>
            <a:ext cx="3822331" cy="396973"/>
          </a:xfrm>
        </p:spPr>
        <p:txBody>
          <a:bodyPr>
            <a:noAutofit/>
          </a:bodyPr>
          <a:lstStyle/>
          <a:p>
            <a:pPr marL="450900" indent="-342900">
              <a:lnSpc>
                <a:spcPct val="120000"/>
              </a:lnSpc>
              <a:spcBef>
                <a:spcPts val="0"/>
              </a:spcBef>
              <a:spcAft>
                <a:spcPts val="0"/>
              </a:spcAft>
              <a:buAutoNum type="arabicPeriod"/>
            </a:pPr>
            <a:r>
              <a:rPr lang="en-US" sz="1800" dirty="0">
                <a:solidFill>
                  <a:srgbClr val="0093BB"/>
                </a:solidFill>
                <a:latin typeface="+mj-lt"/>
              </a:rPr>
              <a:t>PSC MOST COMMON ISSUES</a:t>
            </a:r>
          </a:p>
          <a:p>
            <a:pPr marL="450900" indent="-342900">
              <a:lnSpc>
                <a:spcPct val="120000"/>
              </a:lnSpc>
              <a:spcBef>
                <a:spcPts val="0"/>
              </a:spcBef>
              <a:spcAft>
                <a:spcPts val="0"/>
              </a:spcAft>
              <a:buAutoNum type="arabicPeriod"/>
            </a:pPr>
            <a:r>
              <a:rPr lang="en-US" sz="1800" dirty="0"/>
              <a:t>PREPARATION FOR INSPECTION</a:t>
            </a:r>
          </a:p>
          <a:p>
            <a:pPr marL="450900" indent="-342900">
              <a:lnSpc>
                <a:spcPct val="120000"/>
              </a:lnSpc>
              <a:spcBef>
                <a:spcPts val="0"/>
              </a:spcBef>
              <a:spcAft>
                <a:spcPts val="0"/>
              </a:spcAft>
              <a:buAutoNum type="arabicPeriod"/>
            </a:pPr>
            <a:r>
              <a:rPr lang="en-US" sz="1800" dirty="0"/>
              <a:t>MLC PROBLEMATIC ITEMS</a:t>
            </a:r>
          </a:p>
        </p:txBody>
      </p:sp>
      <p:sp>
        <p:nvSpPr>
          <p:cNvPr id="7" name="Text Placeholder 6"/>
          <p:cNvSpPr>
            <a:spLocks noGrp="1"/>
          </p:cNvSpPr>
          <p:nvPr>
            <p:ph type="body" sz="quarter" idx="4294967295"/>
          </p:nvPr>
        </p:nvSpPr>
        <p:spPr>
          <a:xfrm>
            <a:off x="479375" y="1125414"/>
            <a:ext cx="3822331" cy="359370"/>
          </a:xfrm>
        </p:spPr>
        <p:txBody>
          <a:bodyPr>
            <a:normAutofit/>
          </a:bodyPr>
          <a:lstStyle/>
          <a:p>
            <a:r>
              <a:rPr lang="en-US" sz="1800" dirty="0">
                <a:solidFill>
                  <a:srgbClr val="005AA5"/>
                </a:solidFill>
              </a:rPr>
              <a:t>PARTNER.SHIP.REDEFINED.</a:t>
            </a:r>
          </a:p>
        </p:txBody>
      </p:sp>
      <p:sp>
        <p:nvSpPr>
          <p:cNvPr id="5" name="Title 4"/>
          <p:cNvSpPr>
            <a:spLocks noGrp="1"/>
          </p:cNvSpPr>
          <p:nvPr>
            <p:ph type="title"/>
          </p:nvPr>
        </p:nvSpPr>
        <p:spPr>
          <a:xfrm>
            <a:off x="473469" y="2381003"/>
            <a:ext cx="4890638" cy="566936"/>
          </a:xfrm>
        </p:spPr>
        <p:txBody>
          <a:bodyPr>
            <a:noAutofit/>
          </a:bodyPr>
          <a:lstStyle/>
          <a:p>
            <a:r>
              <a:rPr lang="en-US" dirty="0" err="1"/>
              <a:t>PBD</a:t>
            </a:r>
            <a:r>
              <a:rPr lang="en-US" dirty="0"/>
              <a:t>-02-001</a:t>
            </a:r>
            <a:br>
              <a:rPr lang="en-US" dirty="0"/>
            </a:br>
            <a:r>
              <a:rPr lang="en-US" dirty="0"/>
              <a:t>PSC </a:t>
            </a:r>
            <a:r>
              <a:rPr lang="en-US" dirty="0">
                <a:solidFill>
                  <a:srgbClr val="005AA5"/>
                </a:solidFill>
              </a:rPr>
              <a:t>INSPECTIONS</a:t>
            </a:r>
          </a:p>
        </p:txBody>
      </p:sp>
      <p:sp>
        <p:nvSpPr>
          <p:cNvPr id="8" name="Text Placeholder 2"/>
          <p:cNvSpPr txBox="1">
            <a:spLocks/>
          </p:cNvSpPr>
          <p:nvPr/>
        </p:nvSpPr>
        <p:spPr>
          <a:xfrm>
            <a:off x="473469" y="4725144"/>
            <a:ext cx="1158034" cy="216024"/>
          </a:xfrm>
          <a:prstGeom prst="rect">
            <a:avLst/>
          </a:prstGeom>
        </p:spPr>
        <p:txBody>
          <a:bodyPr vert="horz" lIns="0" tIns="45720" rIns="0" bIns="45720" rtlCol="0">
            <a:noAutofit/>
          </a:bodyPr>
          <a:lst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005AA5"/>
                </a:solidFill>
                <a:latin typeface="DINPro-Light" pitchFamily="34" charset="0"/>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rgbClr val="0093BB"/>
                </a:solidFill>
                <a:latin typeface="DINPro-Light" pitchFamily="34" charset="0"/>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rgbClr val="005AA5"/>
                </a:solidFill>
                <a:latin typeface="DINPro-Light" pitchFamily="34" charset="0"/>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rgbClr val="005AA5"/>
                </a:solidFill>
                <a:latin typeface="DINPro-Light" pitchFamily="34" charset="0"/>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rgbClr val="005AA5"/>
                </a:solidFill>
                <a:latin typeface="DINPro-Light" pitchFamily="34" charset="0"/>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spcBef>
                <a:spcPts val="0"/>
              </a:spcBef>
              <a:spcAft>
                <a:spcPts val="0"/>
              </a:spcAft>
              <a:buNone/>
            </a:pPr>
            <a:r>
              <a:rPr lang="en-GB" sz="1100" dirty="0">
                <a:latin typeface="+mn-lt"/>
              </a:rPr>
              <a:t>PDB-02-001</a:t>
            </a:r>
            <a:endParaRPr lang="en-US" sz="1100" dirty="0">
              <a:latin typeface="+mn-lt"/>
            </a:endParaRPr>
          </a:p>
        </p:txBody>
      </p:sp>
    </p:spTree>
    <p:extLst>
      <p:ext uri="{BB962C8B-B14F-4D97-AF65-F5344CB8AC3E}">
        <p14:creationId xmlns:p14="http://schemas.microsoft.com/office/powerpoint/2010/main" val="1337376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9B2110-7779-43FC-AFD1-6F11F7A6D8B9}"/>
              </a:ext>
            </a:extLst>
          </p:cNvPr>
          <p:cNvSpPr/>
          <p:nvPr/>
        </p:nvSpPr>
        <p:spPr>
          <a:xfrm>
            <a:off x="0" y="1274058"/>
            <a:ext cx="6096000" cy="52421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Title 9">
            <a:extLst>
              <a:ext uri="{FF2B5EF4-FFF2-40B4-BE49-F238E27FC236}">
                <a16:creationId xmlns:a16="http://schemas.microsoft.com/office/drawing/2014/main" id="{782EDB1A-B93C-44A9-B3A9-A104B99C1B29}"/>
              </a:ext>
            </a:extLst>
          </p:cNvPr>
          <p:cNvSpPr>
            <a:spLocks noGrp="1"/>
          </p:cNvSpPr>
          <p:nvPr>
            <p:ph type="title"/>
          </p:nvPr>
        </p:nvSpPr>
        <p:spPr>
          <a:xfrm>
            <a:off x="119336" y="0"/>
            <a:ext cx="9793088" cy="1274058"/>
          </a:xfrm>
        </p:spPr>
        <p:txBody>
          <a:bodyPr/>
          <a:lstStyle/>
          <a:p>
            <a:r>
              <a:rPr lang="en-US" sz="4000" dirty="0"/>
              <a:t>PSC INSPECTIONS</a:t>
            </a:r>
            <a:br>
              <a:rPr lang="en-US" sz="4000" dirty="0"/>
            </a:br>
            <a:r>
              <a:rPr lang="en-US" sz="4000" dirty="0">
                <a:solidFill>
                  <a:srgbClr val="0093BB"/>
                </a:solidFill>
              </a:rPr>
              <a:t>FINDINGS EXAMPLES</a:t>
            </a:r>
            <a:endParaRPr lang="en-GB" sz="4000" dirty="0">
              <a:solidFill>
                <a:srgbClr val="0093BB"/>
              </a:solidFill>
            </a:endParaRPr>
          </a:p>
        </p:txBody>
      </p:sp>
      <p:cxnSp>
        <p:nvCxnSpPr>
          <p:cNvPr id="11" name="Straight Connector 10">
            <a:extLst>
              <a:ext uri="{FF2B5EF4-FFF2-40B4-BE49-F238E27FC236}">
                <a16:creationId xmlns:a16="http://schemas.microsoft.com/office/drawing/2014/main" id="{144866E7-F316-47D5-8BCA-8ADDC50B6180}"/>
              </a:ext>
            </a:extLst>
          </p:cNvPr>
          <p:cNvCxnSpPr/>
          <p:nvPr/>
        </p:nvCxnSpPr>
        <p:spPr>
          <a:xfrm>
            <a:off x="0" y="127405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057D1618-34A5-4852-B911-80BFC1BB406A}"/>
              </a:ext>
            </a:extLst>
          </p:cNvPr>
          <p:cNvSpPr/>
          <p:nvPr/>
        </p:nvSpPr>
        <p:spPr>
          <a:xfrm>
            <a:off x="0" y="5855630"/>
            <a:ext cx="6094047" cy="369332"/>
          </a:xfrm>
          <a:prstGeom prst="rect">
            <a:avLst/>
          </a:prstGeom>
        </p:spPr>
        <p:txBody>
          <a:bodyPr wrap="square">
            <a:spAutoFit/>
          </a:bodyPr>
          <a:lstStyle/>
          <a:p>
            <a:pPr algn="ctr"/>
            <a:r>
              <a:rPr lang="en-US" dirty="0">
                <a:solidFill>
                  <a:schemeClr val="tx1">
                    <a:lumMod val="75000"/>
                    <a:lumOff val="25000"/>
                  </a:schemeClr>
                </a:solidFill>
              </a:rPr>
              <a:t>Navigation light cover was painted over</a:t>
            </a:r>
            <a:endParaRPr lang="en-PH" dirty="0">
              <a:solidFill>
                <a:schemeClr val="tx1">
                  <a:lumMod val="75000"/>
                  <a:lumOff val="25000"/>
                </a:schemeClr>
              </a:solidFill>
            </a:endParaRPr>
          </a:p>
        </p:txBody>
      </p:sp>
      <p:sp>
        <p:nvSpPr>
          <p:cNvPr id="9" name="Rectangle 8">
            <a:extLst>
              <a:ext uri="{FF2B5EF4-FFF2-40B4-BE49-F238E27FC236}">
                <a16:creationId xmlns:a16="http://schemas.microsoft.com/office/drawing/2014/main" id="{81691E2F-1D06-429C-9EA7-3BAF3C049E16}"/>
              </a:ext>
            </a:extLst>
          </p:cNvPr>
          <p:cNvSpPr/>
          <p:nvPr/>
        </p:nvSpPr>
        <p:spPr>
          <a:xfrm>
            <a:off x="6310071" y="5869849"/>
            <a:ext cx="5834601" cy="646331"/>
          </a:xfrm>
          <a:prstGeom prst="rect">
            <a:avLst/>
          </a:prstGeom>
        </p:spPr>
        <p:txBody>
          <a:bodyPr wrap="square">
            <a:spAutoFit/>
          </a:bodyPr>
          <a:lstStyle/>
          <a:p>
            <a:r>
              <a:rPr lang="en-US" sz="1800" dirty="0"/>
              <a:t>Missing securing bolts / butterfly nut for ventilation cover, vent cover welded to structure and corroded handrails</a:t>
            </a:r>
            <a:endParaRPr lang="en-PH" dirty="0">
              <a:solidFill>
                <a:schemeClr val="tx1">
                  <a:lumMod val="75000"/>
                  <a:lumOff val="25000"/>
                </a:schemeClr>
              </a:solidFill>
            </a:endParaRPr>
          </a:p>
        </p:txBody>
      </p:sp>
      <p:pic>
        <p:nvPicPr>
          <p:cNvPr id="2" name="Picture 1">
            <a:extLst>
              <a:ext uri="{FF2B5EF4-FFF2-40B4-BE49-F238E27FC236}">
                <a16:creationId xmlns:a16="http://schemas.microsoft.com/office/drawing/2014/main" id="{6CE4D3B4-3490-4CEA-ACD6-0EB995230B19}"/>
              </a:ext>
            </a:extLst>
          </p:cNvPr>
          <p:cNvPicPr>
            <a:picLocks noChangeAspect="1"/>
          </p:cNvPicPr>
          <p:nvPr/>
        </p:nvPicPr>
        <p:blipFill>
          <a:blip r:embed="rId3">
            <a:lum bright="6000" contrast="25000"/>
          </a:blip>
          <a:stretch>
            <a:fillRect/>
          </a:stretch>
        </p:blipFill>
        <p:spPr>
          <a:xfrm>
            <a:off x="1559496" y="1556792"/>
            <a:ext cx="2928290" cy="4180087"/>
          </a:xfrm>
          <a:prstGeom prst="rect">
            <a:avLst/>
          </a:prstGeom>
        </p:spPr>
      </p:pic>
      <p:pic>
        <p:nvPicPr>
          <p:cNvPr id="4" name="Picture 3">
            <a:extLst>
              <a:ext uri="{FF2B5EF4-FFF2-40B4-BE49-F238E27FC236}">
                <a16:creationId xmlns:a16="http://schemas.microsoft.com/office/drawing/2014/main" id="{21975825-D11D-4FD3-AFA8-1ACA3FC5374E}"/>
              </a:ext>
            </a:extLst>
          </p:cNvPr>
          <p:cNvPicPr>
            <a:picLocks noChangeAspect="1"/>
          </p:cNvPicPr>
          <p:nvPr/>
        </p:nvPicPr>
        <p:blipFill>
          <a:blip r:embed="rId4">
            <a:lum contrast="11000"/>
          </a:blip>
          <a:stretch>
            <a:fillRect/>
          </a:stretch>
        </p:blipFill>
        <p:spPr>
          <a:xfrm>
            <a:off x="7752184" y="1538391"/>
            <a:ext cx="2990872" cy="4198484"/>
          </a:xfrm>
          <a:prstGeom prst="rect">
            <a:avLst/>
          </a:prstGeom>
        </p:spPr>
      </p:pic>
    </p:spTree>
    <p:extLst>
      <p:ext uri="{BB962C8B-B14F-4D97-AF65-F5344CB8AC3E}">
        <p14:creationId xmlns:p14="http://schemas.microsoft.com/office/powerpoint/2010/main" val="1573783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9B2110-7779-43FC-AFD1-6F11F7A6D8B9}"/>
              </a:ext>
            </a:extLst>
          </p:cNvPr>
          <p:cNvSpPr/>
          <p:nvPr/>
        </p:nvSpPr>
        <p:spPr>
          <a:xfrm>
            <a:off x="1954" y="1282936"/>
            <a:ext cx="6096000" cy="5242153"/>
          </a:xfrm>
          <a:prstGeom prst="rect">
            <a:avLst/>
          </a:prstGeom>
          <a:solidFill>
            <a:srgbClr val="F4E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Title 9">
            <a:extLst>
              <a:ext uri="{FF2B5EF4-FFF2-40B4-BE49-F238E27FC236}">
                <a16:creationId xmlns:a16="http://schemas.microsoft.com/office/drawing/2014/main" id="{782EDB1A-B93C-44A9-B3A9-A104B99C1B29}"/>
              </a:ext>
            </a:extLst>
          </p:cNvPr>
          <p:cNvSpPr>
            <a:spLocks noGrp="1"/>
          </p:cNvSpPr>
          <p:nvPr>
            <p:ph type="title"/>
          </p:nvPr>
        </p:nvSpPr>
        <p:spPr>
          <a:xfrm>
            <a:off x="119336" y="0"/>
            <a:ext cx="9793088" cy="1274058"/>
          </a:xfrm>
        </p:spPr>
        <p:txBody>
          <a:bodyPr/>
          <a:lstStyle/>
          <a:p>
            <a:r>
              <a:rPr lang="en-US" sz="4000" dirty="0"/>
              <a:t>PSC INSPECTIONS</a:t>
            </a:r>
            <a:br>
              <a:rPr lang="en-US" sz="4000" dirty="0"/>
            </a:br>
            <a:r>
              <a:rPr lang="en-US" sz="4000" dirty="0">
                <a:solidFill>
                  <a:srgbClr val="0093BB"/>
                </a:solidFill>
              </a:rPr>
              <a:t>FINDINGS EXAMPLES</a:t>
            </a:r>
            <a:endParaRPr lang="en-GB" sz="4000" dirty="0">
              <a:solidFill>
                <a:srgbClr val="0093BB"/>
              </a:solidFill>
            </a:endParaRPr>
          </a:p>
        </p:txBody>
      </p:sp>
      <p:cxnSp>
        <p:nvCxnSpPr>
          <p:cNvPr id="11" name="Straight Connector 10">
            <a:extLst>
              <a:ext uri="{FF2B5EF4-FFF2-40B4-BE49-F238E27FC236}">
                <a16:creationId xmlns:a16="http://schemas.microsoft.com/office/drawing/2014/main" id="{144866E7-F316-47D5-8BCA-8ADDC50B6180}"/>
              </a:ext>
            </a:extLst>
          </p:cNvPr>
          <p:cNvCxnSpPr/>
          <p:nvPr/>
        </p:nvCxnSpPr>
        <p:spPr>
          <a:xfrm>
            <a:off x="0" y="127405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057D1618-34A5-4852-B911-80BFC1BB406A}"/>
              </a:ext>
            </a:extLst>
          </p:cNvPr>
          <p:cNvSpPr/>
          <p:nvPr/>
        </p:nvSpPr>
        <p:spPr>
          <a:xfrm>
            <a:off x="-30511" y="5875807"/>
            <a:ext cx="6094047" cy="369332"/>
          </a:xfrm>
          <a:prstGeom prst="rect">
            <a:avLst/>
          </a:prstGeom>
        </p:spPr>
        <p:txBody>
          <a:bodyPr wrap="square">
            <a:spAutoFit/>
          </a:bodyPr>
          <a:lstStyle/>
          <a:p>
            <a:pPr algn="ctr"/>
            <a:r>
              <a:rPr lang="en-US" dirty="0">
                <a:solidFill>
                  <a:schemeClr val="tx1">
                    <a:lumMod val="75000"/>
                    <a:lumOff val="25000"/>
                  </a:schemeClr>
                </a:solidFill>
              </a:rPr>
              <a:t>Flooded emergency pump room</a:t>
            </a:r>
            <a:endParaRPr lang="en-PH" dirty="0">
              <a:solidFill>
                <a:schemeClr val="tx1">
                  <a:lumMod val="75000"/>
                  <a:lumOff val="25000"/>
                </a:schemeClr>
              </a:solidFill>
            </a:endParaRPr>
          </a:p>
        </p:txBody>
      </p:sp>
      <p:sp>
        <p:nvSpPr>
          <p:cNvPr id="17" name="Rectangle 16">
            <a:extLst>
              <a:ext uri="{FF2B5EF4-FFF2-40B4-BE49-F238E27FC236}">
                <a16:creationId xmlns:a16="http://schemas.microsoft.com/office/drawing/2014/main" id="{0AE50762-76CB-47ED-A6A9-4D66B8D6C9EB}"/>
              </a:ext>
            </a:extLst>
          </p:cNvPr>
          <p:cNvSpPr/>
          <p:nvPr/>
        </p:nvSpPr>
        <p:spPr>
          <a:xfrm>
            <a:off x="6888088" y="5841320"/>
            <a:ext cx="4608512" cy="369332"/>
          </a:xfrm>
          <a:prstGeom prst="rect">
            <a:avLst/>
          </a:prstGeom>
        </p:spPr>
        <p:txBody>
          <a:bodyPr wrap="square">
            <a:spAutoFit/>
          </a:bodyPr>
          <a:lstStyle/>
          <a:p>
            <a:pPr algn="just"/>
            <a:r>
              <a:rPr lang="en-US" dirty="0">
                <a:solidFill>
                  <a:schemeClr val="tx1">
                    <a:lumMod val="75000"/>
                    <a:lumOff val="25000"/>
                  </a:schemeClr>
                </a:solidFill>
              </a:rPr>
              <a:t>Oily rags placed around the engine (fire hazard)</a:t>
            </a:r>
            <a:endParaRPr lang="en-PH" dirty="0">
              <a:solidFill>
                <a:schemeClr val="tx1">
                  <a:lumMod val="75000"/>
                  <a:lumOff val="25000"/>
                </a:schemeClr>
              </a:solidFill>
            </a:endParaRPr>
          </a:p>
        </p:txBody>
      </p:sp>
      <p:pic>
        <p:nvPicPr>
          <p:cNvPr id="3" name="Picture 2">
            <a:extLst>
              <a:ext uri="{FF2B5EF4-FFF2-40B4-BE49-F238E27FC236}">
                <a16:creationId xmlns:a16="http://schemas.microsoft.com/office/drawing/2014/main" id="{64A41C6A-F9D2-425F-8AB5-148AEDC6FFE0}"/>
              </a:ext>
            </a:extLst>
          </p:cNvPr>
          <p:cNvPicPr>
            <a:picLocks noChangeAspect="1"/>
          </p:cNvPicPr>
          <p:nvPr/>
        </p:nvPicPr>
        <p:blipFill>
          <a:blip r:embed="rId3">
            <a:lum contrast="21000"/>
          </a:blip>
          <a:stretch>
            <a:fillRect/>
          </a:stretch>
        </p:blipFill>
        <p:spPr>
          <a:xfrm>
            <a:off x="1164562" y="2348880"/>
            <a:ext cx="3703899" cy="2760453"/>
          </a:xfrm>
          <a:prstGeom prst="rect">
            <a:avLst/>
          </a:prstGeom>
        </p:spPr>
      </p:pic>
      <p:pic>
        <p:nvPicPr>
          <p:cNvPr id="4" name="Picture 3">
            <a:extLst>
              <a:ext uri="{FF2B5EF4-FFF2-40B4-BE49-F238E27FC236}">
                <a16:creationId xmlns:a16="http://schemas.microsoft.com/office/drawing/2014/main" id="{98B4B825-DAAB-4459-BF39-DCE5CEEC475D}"/>
              </a:ext>
            </a:extLst>
          </p:cNvPr>
          <p:cNvPicPr>
            <a:picLocks noChangeAspect="1"/>
          </p:cNvPicPr>
          <p:nvPr/>
        </p:nvPicPr>
        <p:blipFill>
          <a:blip r:embed="rId4">
            <a:lum contrast="18000"/>
          </a:blip>
          <a:stretch>
            <a:fillRect/>
          </a:stretch>
        </p:blipFill>
        <p:spPr>
          <a:xfrm>
            <a:off x="7392144" y="2348880"/>
            <a:ext cx="3703899" cy="2760453"/>
          </a:xfrm>
          <a:prstGeom prst="rect">
            <a:avLst/>
          </a:prstGeom>
        </p:spPr>
      </p:pic>
    </p:spTree>
    <p:extLst>
      <p:ext uri="{BB962C8B-B14F-4D97-AF65-F5344CB8AC3E}">
        <p14:creationId xmlns:p14="http://schemas.microsoft.com/office/powerpoint/2010/main" val="574439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9B2110-7779-43FC-AFD1-6F11F7A6D8B9}"/>
              </a:ext>
            </a:extLst>
          </p:cNvPr>
          <p:cNvSpPr/>
          <p:nvPr/>
        </p:nvSpPr>
        <p:spPr>
          <a:xfrm>
            <a:off x="1954" y="1282936"/>
            <a:ext cx="6096000" cy="5242153"/>
          </a:xfrm>
          <a:prstGeom prst="rect">
            <a:avLst/>
          </a:prstGeom>
          <a:solidFill>
            <a:srgbClr val="F4E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Title 9">
            <a:extLst>
              <a:ext uri="{FF2B5EF4-FFF2-40B4-BE49-F238E27FC236}">
                <a16:creationId xmlns:a16="http://schemas.microsoft.com/office/drawing/2014/main" id="{782EDB1A-B93C-44A9-B3A9-A104B99C1B29}"/>
              </a:ext>
            </a:extLst>
          </p:cNvPr>
          <p:cNvSpPr>
            <a:spLocks noGrp="1"/>
          </p:cNvSpPr>
          <p:nvPr>
            <p:ph type="title"/>
          </p:nvPr>
        </p:nvSpPr>
        <p:spPr>
          <a:xfrm>
            <a:off x="119336" y="0"/>
            <a:ext cx="9793088" cy="1274058"/>
          </a:xfrm>
        </p:spPr>
        <p:txBody>
          <a:bodyPr/>
          <a:lstStyle/>
          <a:p>
            <a:r>
              <a:rPr lang="en-US" sz="4000" dirty="0"/>
              <a:t>PSC INSPECTIONS</a:t>
            </a:r>
            <a:br>
              <a:rPr lang="en-US" sz="4000" dirty="0"/>
            </a:br>
            <a:r>
              <a:rPr lang="en-US" sz="4000" dirty="0">
                <a:solidFill>
                  <a:srgbClr val="0093BB"/>
                </a:solidFill>
              </a:rPr>
              <a:t>FINDINGS EXAMPLES</a:t>
            </a:r>
            <a:endParaRPr lang="en-GB" sz="4000" dirty="0">
              <a:solidFill>
                <a:srgbClr val="0093BB"/>
              </a:solidFill>
            </a:endParaRPr>
          </a:p>
        </p:txBody>
      </p:sp>
      <p:cxnSp>
        <p:nvCxnSpPr>
          <p:cNvPr id="11" name="Straight Connector 10">
            <a:extLst>
              <a:ext uri="{FF2B5EF4-FFF2-40B4-BE49-F238E27FC236}">
                <a16:creationId xmlns:a16="http://schemas.microsoft.com/office/drawing/2014/main" id="{144866E7-F316-47D5-8BCA-8ADDC50B6180}"/>
              </a:ext>
            </a:extLst>
          </p:cNvPr>
          <p:cNvCxnSpPr/>
          <p:nvPr/>
        </p:nvCxnSpPr>
        <p:spPr>
          <a:xfrm>
            <a:off x="0" y="127405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057D1618-34A5-4852-B911-80BFC1BB406A}"/>
              </a:ext>
            </a:extLst>
          </p:cNvPr>
          <p:cNvSpPr/>
          <p:nvPr/>
        </p:nvSpPr>
        <p:spPr>
          <a:xfrm>
            <a:off x="-105901" y="5953274"/>
            <a:ext cx="6094047" cy="369332"/>
          </a:xfrm>
          <a:prstGeom prst="rect">
            <a:avLst/>
          </a:prstGeom>
        </p:spPr>
        <p:txBody>
          <a:bodyPr wrap="square">
            <a:spAutoFit/>
          </a:bodyPr>
          <a:lstStyle/>
          <a:p>
            <a:pPr algn="ctr"/>
            <a:r>
              <a:rPr lang="en-US" dirty="0">
                <a:solidFill>
                  <a:schemeClr val="tx1">
                    <a:lumMod val="75000"/>
                    <a:lumOff val="25000"/>
                  </a:schemeClr>
                </a:solidFill>
              </a:rPr>
              <a:t>Oil around engine machinery / poor housekeeping</a:t>
            </a:r>
            <a:endParaRPr lang="en-PH" dirty="0">
              <a:solidFill>
                <a:schemeClr val="tx1">
                  <a:lumMod val="75000"/>
                  <a:lumOff val="25000"/>
                </a:schemeClr>
              </a:solidFill>
            </a:endParaRPr>
          </a:p>
        </p:txBody>
      </p:sp>
      <p:sp>
        <p:nvSpPr>
          <p:cNvPr id="9" name="Rectangle 8">
            <a:extLst>
              <a:ext uri="{FF2B5EF4-FFF2-40B4-BE49-F238E27FC236}">
                <a16:creationId xmlns:a16="http://schemas.microsoft.com/office/drawing/2014/main" id="{057D1618-34A5-4852-B911-80BFC1BB406A}"/>
              </a:ext>
            </a:extLst>
          </p:cNvPr>
          <p:cNvSpPr/>
          <p:nvPr/>
        </p:nvSpPr>
        <p:spPr>
          <a:xfrm>
            <a:off x="6234225" y="5953274"/>
            <a:ext cx="6094047" cy="369332"/>
          </a:xfrm>
          <a:prstGeom prst="rect">
            <a:avLst/>
          </a:prstGeom>
        </p:spPr>
        <p:txBody>
          <a:bodyPr wrap="square">
            <a:spAutoFit/>
          </a:bodyPr>
          <a:lstStyle/>
          <a:p>
            <a:pPr algn="ctr"/>
            <a:r>
              <a:rPr lang="en-US" dirty="0">
                <a:solidFill>
                  <a:schemeClr val="tx1">
                    <a:lumMod val="75000"/>
                    <a:lumOff val="25000"/>
                  </a:schemeClr>
                </a:solidFill>
              </a:rPr>
              <a:t>Corroded/damaged ballast vent head cover</a:t>
            </a:r>
            <a:endParaRPr lang="en-PH" dirty="0">
              <a:solidFill>
                <a:schemeClr val="tx1">
                  <a:lumMod val="75000"/>
                  <a:lumOff val="25000"/>
                </a:schemeClr>
              </a:solidFill>
            </a:endParaRPr>
          </a:p>
        </p:txBody>
      </p:sp>
      <p:pic>
        <p:nvPicPr>
          <p:cNvPr id="2" name="Picture 1">
            <a:extLst>
              <a:ext uri="{FF2B5EF4-FFF2-40B4-BE49-F238E27FC236}">
                <a16:creationId xmlns:a16="http://schemas.microsoft.com/office/drawing/2014/main" id="{8336002C-382E-4F7B-AE2A-85D241AC8568}"/>
              </a:ext>
            </a:extLst>
          </p:cNvPr>
          <p:cNvPicPr>
            <a:picLocks noChangeAspect="1"/>
          </p:cNvPicPr>
          <p:nvPr/>
        </p:nvPicPr>
        <p:blipFill>
          <a:blip r:embed="rId3">
            <a:lum contrast="35000"/>
          </a:blip>
          <a:stretch>
            <a:fillRect/>
          </a:stretch>
        </p:blipFill>
        <p:spPr>
          <a:xfrm>
            <a:off x="6582775" y="2548055"/>
            <a:ext cx="5048499" cy="2821921"/>
          </a:xfrm>
          <a:prstGeom prst="rect">
            <a:avLst/>
          </a:prstGeom>
        </p:spPr>
      </p:pic>
      <p:pic>
        <p:nvPicPr>
          <p:cNvPr id="3" name="Picture 2">
            <a:extLst>
              <a:ext uri="{FF2B5EF4-FFF2-40B4-BE49-F238E27FC236}">
                <a16:creationId xmlns:a16="http://schemas.microsoft.com/office/drawing/2014/main" id="{0C77BE9A-1CFE-40D9-9829-2BEF0A825A4A}"/>
              </a:ext>
            </a:extLst>
          </p:cNvPr>
          <p:cNvPicPr>
            <a:picLocks noChangeAspect="1"/>
          </p:cNvPicPr>
          <p:nvPr/>
        </p:nvPicPr>
        <p:blipFill>
          <a:blip r:embed="rId4"/>
          <a:stretch>
            <a:fillRect/>
          </a:stretch>
        </p:blipFill>
        <p:spPr>
          <a:xfrm>
            <a:off x="551384" y="2132856"/>
            <a:ext cx="4853137" cy="3292548"/>
          </a:xfrm>
          <a:prstGeom prst="rect">
            <a:avLst/>
          </a:prstGeom>
        </p:spPr>
      </p:pic>
    </p:spTree>
    <p:extLst>
      <p:ext uri="{BB962C8B-B14F-4D97-AF65-F5344CB8AC3E}">
        <p14:creationId xmlns:p14="http://schemas.microsoft.com/office/powerpoint/2010/main" val="1031671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6663437-FAE5-4739-98A8-CA2FF4B64C16}"/>
              </a:ext>
            </a:extLst>
          </p:cNvPr>
          <p:cNvSpPr/>
          <p:nvPr/>
        </p:nvSpPr>
        <p:spPr>
          <a:xfrm>
            <a:off x="6064443" y="1274058"/>
            <a:ext cx="6096000" cy="524215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Title 9">
            <a:extLst>
              <a:ext uri="{FF2B5EF4-FFF2-40B4-BE49-F238E27FC236}">
                <a16:creationId xmlns:a16="http://schemas.microsoft.com/office/drawing/2014/main" id="{782EDB1A-B93C-44A9-B3A9-A104B99C1B29}"/>
              </a:ext>
            </a:extLst>
          </p:cNvPr>
          <p:cNvSpPr>
            <a:spLocks noGrp="1"/>
          </p:cNvSpPr>
          <p:nvPr>
            <p:ph type="title"/>
          </p:nvPr>
        </p:nvSpPr>
        <p:spPr>
          <a:xfrm>
            <a:off x="119336" y="0"/>
            <a:ext cx="9793088" cy="1274058"/>
          </a:xfrm>
        </p:spPr>
        <p:txBody>
          <a:bodyPr/>
          <a:lstStyle/>
          <a:p>
            <a:r>
              <a:rPr lang="en-US" sz="4000" dirty="0"/>
              <a:t>PSC INSPECTIONS</a:t>
            </a:r>
            <a:br>
              <a:rPr lang="en-US" sz="4000" dirty="0"/>
            </a:br>
            <a:r>
              <a:rPr lang="en-US" sz="4000" dirty="0">
                <a:solidFill>
                  <a:srgbClr val="0093BB"/>
                </a:solidFill>
              </a:rPr>
              <a:t>FINDINGS EXAMPLES</a:t>
            </a:r>
            <a:endParaRPr lang="en-GB" sz="4000" dirty="0">
              <a:solidFill>
                <a:srgbClr val="0093BB"/>
              </a:solidFill>
            </a:endParaRPr>
          </a:p>
        </p:txBody>
      </p:sp>
      <p:cxnSp>
        <p:nvCxnSpPr>
          <p:cNvPr id="11" name="Straight Connector 10">
            <a:extLst>
              <a:ext uri="{FF2B5EF4-FFF2-40B4-BE49-F238E27FC236}">
                <a16:creationId xmlns:a16="http://schemas.microsoft.com/office/drawing/2014/main" id="{144866E7-F316-47D5-8BCA-8ADDC50B6180}"/>
              </a:ext>
            </a:extLst>
          </p:cNvPr>
          <p:cNvCxnSpPr/>
          <p:nvPr/>
        </p:nvCxnSpPr>
        <p:spPr>
          <a:xfrm>
            <a:off x="0" y="127405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1691E2F-1D06-429C-9EA7-3BAF3C049E16}"/>
              </a:ext>
            </a:extLst>
          </p:cNvPr>
          <p:cNvSpPr/>
          <p:nvPr/>
        </p:nvSpPr>
        <p:spPr>
          <a:xfrm>
            <a:off x="-66743" y="5865410"/>
            <a:ext cx="6096000" cy="369332"/>
          </a:xfrm>
          <a:prstGeom prst="rect">
            <a:avLst/>
          </a:prstGeom>
        </p:spPr>
        <p:txBody>
          <a:bodyPr wrap="square">
            <a:spAutoFit/>
          </a:bodyPr>
          <a:lstStyle/>
          <a:p>
            <a:pPr algn="ctr"/>
            <a:r>
              <a:rPr lang="en-US" dirty="0">
                <a:solidFill>
                  <a:schemeClr val="tx1">
                    <a:lumMod val="75000"/>
                    <a:lumOff val="25000"/>
                  </a:schemeClr>
                </a:solidFill>
              </a:rPr>
              <a:t>Garbage bags stored under the engine room gratings</a:t>
            </a:r>
            <a:endParaRPr lang="en-PH" dirty="0">
              <a:solidFill>
                <a:schemeClr val="tx1">
                  <a:lumMod val="75000"/>
                  <a:lumOff val="25000"/>
                </a:schemeClr>
              </a:solidFill>
            </a:endParaRPr>
          </a:p>
        </p:txBody>
      </p:sp>
      <p:sp>
        <p:nvSpPr>
          <p:cNvPr id="16" name="Rectangle 15">
            <a:extLst>
              <a:ext uri="{FF2B5EF4-FFF2-40B4-BE49-F238E27FC236}">
                <a16:creationId xmlns:a16="http://schemas.microsoft.com/office/drawing/2014/main" id="{F064D0D0-F591-4D0B-BF4A-58FDE12BC2D1}"/>
              </a:ext>
            </a:extLst>
          </p:cNvPr>
          <p:cNvSpPr/>
          <p:nvPr/>
        </p:nvSpPr>
        <p:spPr>
          <a:xfrm>
            <a:off x="6788706" y="5865410"/>
            <a:ext cx="4647473" cy="369332"/>
          </a:xfrm>
          <a:prstGeom prst="rect">
            <a:avLst/>
          </a:prstGeom>
        </p:spPr>
        <p:txBody>
          <a:bodyPr wrap="square">
            <a:spAutoFit/>
          </a:bodyPr>
          <a:lstStyle/>
          <a:p>
            <a:pPr algn="ctr"/>
            <a:r>
              <a:rPr lang="en-US" dirty="0">
                <a:solidFill>
                  <a:schemeClr val="tx1">
                    <a:lumMod val="75000"/>
                    <a:lumOff val="25000"/>
                  </a:schemeClr>
                </a:solidFill>
              </a:rPr>
              <a:t>Oil on engine room flooring</a:t>
            </a:r>
            <a:endParaRPr lang="en-PH" dirty="0">
              <a:solidFill>
                <a:schemeClr val="tx1">
                  <a:lumMod val="75000"/>
                  <a:lumOff val="25000"/>
                </a:schemeClr>
              </a:solidFill>
            </a:endParaRPr>
          </a:p>
        </p:txBody>
      </p:sp>
      <p:pic>
        <p:nvPicPr>
          <p:cNvPr id="5" name="Picture 4">
            <a:extLst>
              <a:ext uri="{FF2B5EF4-FFF2-40B4-BE49-F238E27FC236}">
                <a16:creationId xmlns:a16="http://schemas.microsoft.com/office/drawing/2014/main" id="{BD2C20A5-19A3-4F43-B41D-7448BE9C8463}"/>
              </a:ext>
            </a:extLst>
          </p:cNvPr>
          <p:cNvPicPr>
            <a:picLocks noChangeAspect="1"/>
          </p:cNvPicPr>
          <p:nvPr/>
        </p:nvPicPr>
        <p:blipFill>
          <a:blip r:embed="rId3">
            <a:lum contrast="12000"/>
          </a:blip>
          <a:stretch>
            <a:fillRect/>
          </a:stretch>
        </p:blipFill>
        <p:spPr>
          <a:xfrm>
            <a:off x="7583488" y="1575686"/>
            <a:ext cx="2977008" cy="4179023"/>
          </a:xfrm>
          <a:prstGeom prst="rect">
            <a:avLst/>
          </a:prstGeom>
        </p:spPr>
      </p:pic>
      <p:pic>
        <p:nvPicPr>
          <p:cNvPr id="6" name="Picture 5">
            <a:extLst>
              <a:ext uri="{FF2B5EF4-FFF2-40B4-BE49-F238E27FC236}">
                <a16:creationId xmlns:a16="http://schemas.microsoft.com/office/drawing/2014/main" id="{D612B230-DD7D-49C4-8ECE-9B215C2D71D2}"/>
              </a:ext>
            </a:extLst>
          </p:cNvPr>
          <p:cNvPicPr>
            <a:picLocks noChangeAspect="1"/>
          </p:cNvPicPr>
          <p:nvPr/>
        </p:nvPicPr>
        <p:blipFill>
          <a:blip r:embed="rId4">
            <a:lum bright="11000" contrast="24000"/>
          </a:blip>
          <a:stretch>
            <a:fillRect/>
          </a:stretch>
        </p:blipFill>
        <p:spPr>
          <a:xfrm>
            <a:off x="262360" y="2474636"/>
            <a:ext cx="5544616" cy="2840996"/>
          </a:xfrm>
          <a:prstGeom prst="rect">
            <a:avLst/>
          </a:prstGeom>
        </p:spPr>
      </p:pic>
    </p:spTree>
    <p:extLst>
      <p:ext uri="{BB962C8B-B14F-4D97-AF65-F5344CB8AC3E}">
        <p14:creationId xmlns:p14="http://schemas.microsoft.com/office/powerpoint/2010/main" val="3008532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9B2110-7779-43FC-AFD1-6F11F7A6D8B9}"/>
              </a:ext>
            </a:extLst>
          </p:cNvPr>
          <p:cNvSpPr/>
          <p:nvPr/>
        </p:nvSpPr>
        <p:spPr>
          <a:xfrm>
            <a:off x="0" y="1274058"/>
            <a:ext cx="6096000" cy="52421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Title 9">
            <a:extLst>
              <a:ext uri="{FF2B5EF4-FFF2-40B4-BE49-F238E27FC236}">
                <a16:creationId xmlns:a16="http://schemas.microsoft.com/office/drawing/2014/main" id="{782EDB1A-B93C-44A9-B3A9-A104B99C1B29}"/>
              </a:ext>
            </a:extLst>
          </p:cNvPr>
          <p:cNvSpPr>
            <a:spLocks noGrp="1"/>
          </p:cNvSpPr>
          <p:nvPr>
            <p:ph type="title"/>
          </p:nvPr>
        </p:nvSpPr>
        <p:spPr>
          <a:xfrm>
            <a:off x="119336" y="0"/>
            <a:ext cx="9793088" cy="1274058"/>
          </a:xfrm>
        </p:spPr>
        <p:txBody>
          <a:bodyPr/>
          <a:lstStyle/>
          <a:p>
            <a:r>
              <a:rPr lang="en-US" sz="4000" dirty="0"/>
              <a:t>PSC INSPECTIONS</a:t>
            </a:r>
            <a:br>
              <a:rPr lang="en-US" sz="4000" dirty="0"/>
            </a:br>
            <a:r>
              <a:rPr lang="en-US" sz="4000" dirty="0">
                <a:solidFill>
                  <a:srgbClr val="0093BB"/>
                </a:solidFill>
              </a:rPr>
              <a:t>FINDINGS EXAMPLES</a:t>
            </a:r>
            <a:endParaRPr lang="en-GB" sz="4000" dirty="0">
              <a:solidFill>
                <a:srgbClr val="0093BB"/>
              </a:solidFill>
            </a:endParaRPr>
          </a:p>
        </p:txBody>
      </p:sp>
      <p:cxnSp>
        <p:nvCxnSpPr>
          <p:cNvPr id="11" name="Straight Connector 10">
            <a:extLst>
              <a:ext uri="{FF2B5EF4-FFF2-40B4-BE49-F238E27FC236}">
                <a16:creationId xmlns:a16="http://schemas.microsoft.com/office/drawing/2014/main" id="{144866E7-F316-47D5-8BCA-8ADDC50B6180}"/>
              </a:ext>
            </a:extLst>
          </p:cNvPr>
          <p:cNvCxnSpPr/>
          <p:nvPr/>
        </p:nvCxnSpPr>
        <p:spPr>
          <a:xfrm>
            <a:off x="0" y="127405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81691E2F-1D06-429C-9EA7-3BAF3C049E16}"/>
              </a:ext>
            </a:extLst>
          </p:cNvPr>
          <p:cNvSpPr/>
          <p:nvPr/>
        </p:nvSpPr>
        <p:spPr>
          <a:xfrm>
            <a:off x="6168008" y="5828339"/>
            <a:ext cx="6096000" cy="369332"/>
          </a:xfrm>
          <a:prstGeom prst="rect">
            <a:avLst/>
          </a:prstGeom>
        </p:spPr>
        <p:txBody>
          <a:bodyPr wrap="square">
            <a:spAutoFit/>
          </a:bodyPr>
          <a:lstStyle/>
          <a:p>
            <a:pPr algn="ctr"/>
            <a:r>
              <a:rPr lang="en-US" dirty="0">
                <a:solidFill>
                  <a:schemeClr val="tx1">
                    <a:lumMod val="75000"/>
                    <a:lumOff val="25000"/>
                  </a:schemeClr>
                </a:solidFill>
              </a:rPr>
              <a:t>Telephone handset not properly secured.   Damaged holder</a:t>
            </a:r>
            <a:endParaRPr lang="en-PH" dirty="0">
              <a:solidFill>
                <a:schemeClr val="tx1">
                  <a:lumMod val="75000"/>
                  <a:lumOff val="25000"/>
                </a:schemeClr>
              </a:solidFill>
            </a:endParaRPr>
          </a:p>
        </p:txBody>
      </p:sp>
      <p:sp>
        <p:nvSpPr>
          <p:cNvPr id="57" name="Rectangle 56">
            <a:extLst>
              <a:ext uri="{FF2B5EF4-FFF2-40B4-BE49-F238E27FC236}">
                <a16:creationId xmlns:a16="http://schemas.microsoft.com/office/drawing/2014/main" id="{057D1618-34A5-4852-B911-80BFC1BB406A}"/>
              </a:ext>
            </a:extLst>
          </p:cNvPr>
          <p:cNvSpPr/>
          <p:nvPr/>
        </p:nvSpPr>
        <p:spPr>
          <a:xfrm>
            <a:off x="1953" y="5828339"/>
            <a:ext cx="6094047" cy="646331"/>
          </a:xfrm>
          <a:prstGeom prst="rect">
            <a:avLst/>
          </a:prstGeom>
        </p:spPr>
        <p:txBody>
          <a:bodyPr wrap="square">
            <a:spAutoFit/>
          </a:bodyPr>
          <a:lstStyle/>
          <a:p>
            <a:pPr algn="ctr"/>
            <a:r>
              <a:rPr lang="en-US" dirty="0">
                <a:solidFill>
                  <a:schemeClr val="tx1">
                    <a:lumMod val="75000"/>
                    <a:lumOff val="25000"/>
                  </a:schemeClr>
                </a:solidFill>
              </a:rPr>
              <a:t>Corrosion due to leaking machinery pump and illegal drip pan/bucket underneath</a:t>
            </a:r>
            <a:endParaRPr lang="en-PH" dirty="0">
              <a:solidFill>
                <a:schemeClr val="tx1">
                  <a:lumMod val="75000"/>
                  <a:lumOff val="25000"/>
                </a:schemeClr>
              </a:solidFill>
            </a:endParaRPr>
          </a:p>
        </p:txBody>
      </p:sp>
      <p:pic>
        <p:nvPicPr>
          <p:cNvPr id="2" name="Picture 1">
            <a:extLst>
              <a:ext uri="{FF2B5EF4-FFF2-40B4-BE49-F238E27FC236}">
                <a16:creationId xmlns:a16="http://schemas.microsoft.com/office/drawing/2014/main" id="{48BAC035-FD2A-4E26-8AD7-4916DD00558C}"/>
              </a:ext>
            </a:extLst>
          </p:cNvPr>
          <p:cNvPicPr>
            <a:picLocks noChangeAspect="1"/>
          </p:cNvPicPr>
          <p:nvPr/>
        </p:nvPicPr>
        <p:blipFill>
          <a:blip r:embed="rId3"/>
          <a:stretch>
            <a:fillRect/>
          </a:stretch>
        </p:blipFill>
        <p:spPr>
          <a:xfrm>
            <a:off x="1703512" y="1628800"/>
            <a:ext cx="2773521" cy="4028737"/>
          </a:xfrm>
          <a:prstGeom prst="rect">
            <a:avLst/>
          </a:prstGeom>
        </p:spPr>
      </p:pic>
      <p:pic>
        <p:nvPicPr>
          <p:cNvPr id="3" name="Picture 2">
            <a:extLst>
              <a:ext uri="{FF2B5EF4-FFF2-40B4-BE49-F238E27FC236}">
                <a16:creationId xmlns:a16="http://schemas.microsoft.com/office/drawing/2014/main" id="{E92BE284-8671-45F7-8491-DB4824610EAD}"/>
              </a:ext>
            </a:extLst>
          </p:cNvPr>
          <p:cNvPicPr>
            <a:picLocks noChangeAspect="1"/>
          </p:cNvPicPr>
          <p:nvPr/>
        </p:nvPicPr>
        <p:blipFill>
          <a:blip r:embed="rId4">
            <a:lum bright="12000" contrast="33000"/>
          </a:blip>
          <a:stretch>
            <a:fillRect/>
          </a:stretch>
        </p:blipFill>
        <p:spPr>
          <a:xfrm>
            <a:off x="7392144" y="2204864"/>
            <a:ext cx="3854309" cy="2896895"/>
          </a:xfrm>
          <a:prstGeom prst="rect">
            <a:avLst/>
          </a:prstGeom>
        </p:spPr>
      </p:pic>
    </p:spTree>
    <p:extLst>
      <p:ext uri="{BB962C8B-B14F-4D97-AF65-F5344CB8AC3E}">
        <p14:creationId xmlns:p14="http://schemas.microsoft.com/office/powerpoint/2010/main" val="967947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9B2110-7779-43FC-AFD1-6F11F7A6D8B9}"/>
              </a:ext>
            </a:extLst>
          </p:cNvPr>
          <p:cNvSpPr/>
          <p:nvPr/>
        </p:nvSpPr>
        <p:spPr>
          <a:xfrm>
            <a:off x="1954" y="1282936"/>
            <a:ext cx="6096000" cy="5242153"/>
          </a:xfrm>
          <a:prstGeom prst="rect">
            <a:avLst/>
          </a:prstGeom>
          <a:solidFill>
            <a:srgbClr val="F4E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Title 9">
            <a:extLst>
              <a:ext uri="{FF2B5EF4-FFF2-40B4-BE49-F238E27FC236}">
                <a16:creationId xmlns:a16="http://schemas.microsoft.com/office/drawing/2014/main" id="{782EDB1A-B93C-44A9-B3A9-A104B99C1B29}"/>
              </a:ext>
            </a:extLst>
          </p:cNvPr>
          <p:cNvSpPr>
            <a:spLocks noGrp="1"/>
          </p:cNvSpPr>
          <p:nvPr>
            <p:ph type="title"/>
          </p:nvPr>
        </p:nvSpPr>
        <p:spPr>
          <a:xfrm>
            <a:off x="119336" y="0"/>
            <a:ext cx="9793088" cy="1274058"/>
          </a:xfrm>
        </p:spPr>
        <p:txBody>
          <a:bodyPr/>
          <a:lstStyle/>
          <a:p>
            <a:r>
              <a:rPr lang="en-US" sz="4000" dirty="0"/>
              <a:t>PSC INSPECTIONS</a:t>
            </a:r>
            <a:br>
              <a:rPr lang="en-US" sz="4000" dirty="0"/>
            </a:br>
            <a:r>
              <a:rPr lang="en-US" sz="4000" dirty="0">
                <a:solidFill>
                  <a:srgbClr val="0093BB"/>
                </a:solidFill>
              </a:rPr>
              <a:t>FINDINGS EXAMPLES</a:t>
            </a:r>
            <a:endParaRPr lang="en-GB" sz="4000" dirty="0">
              <a:solidFill>
                <a:srgbClr val="0093BB"/>
              </a:solidFill>
            </a:endParaRPr>
          </a:p>
        </p:txBody>
      </p:sp>
      <p:cxnSp>
        <p:nvCxnSpPr>
          <p:cNvPr id="11" name="Straight Connector 10">
            <a:extLst>
              <a:ext uri="{FF2B5EF4-FFF2-40B4-BE49-F238E27FC236}">
                <a16:creationId xmlns:a16="http://schemas.microsoft.com/office/drawing/2014/main" id="{144866E7-F316-47D5-8BCA-8ADDC50B6180}"/>
              </a:ext>
            </a:extLst>
          </p:cNvPr>
          <p:cNvCxnSpPr/>
          <p:nvPr/>
        </p:nvCxnSpPr>
        <p:spPr>
          <a:xfrm>
            <a:off x="0" y="127405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81691E2F-1D06-429C-9EA7-3BAF3C049E16}"/>
              </a:ext>
            </a:extLst>
          </p:cNvPr>
          <p:cNvSpPr/>
          <p:nvPr/>
        </p:nvSpPr>
        <p:spPr>
          <a:xfrm>
            <a:off x="6240016" y="5855621"/>
            <a:ext cx="6096000" cy="369332"/>
          </a:xfrm>
          <a:prstGeom prst="rect">
            <a:avLst/>
          </a:prstGeom>
        </p:spPr>
        <p:txBody>
          <a:bodyPr wrap="square">
            <a:spAutoFit/>
          </a:bodyPr>
          <a:lstStyle/>
          <a:p>
            <a:pPr algn="ctr"/>
            <a:r>
              <a:rPr lang="en-US" dirty="0">
                <a:solidFill>
                  <a:schemeClr val="tx1">
                    <a:lumMod val="75000"/>
                    <a:lumOff val="25000"/>
                  </a:schemeClr>
                </a:solidFill>
              </a:rPr>
              <a:t>Filthy / sub-standard cabin</a:t>
            </a:r>
            <a:endParaRPr lang="en-PH" dirty="0">
              <a:solidFill>
                <a:schemeClr val="tx1">
                  <a:lumMod val="75000"/>
                  <a:lumOff val="25000"/>
                </a:schemeClr>
              </a:solidFill>
            </a:endParaRPr>
          </a:p>
        </p:txBody>
      </p:sp>
      <p:sp>
        <p:nvSpPr>
          <p:cNvPr id="57" name="Rectangle 56">
            <a:extLst>
              <a:ext uri="{FF2B5EF4-FFF2-40B4-BE49-F238E27FC236}">
                <a16:creationId xmlns:a16="http://schemas.microsoft.com/office/drawing/2014/main" id="{057D1618-34A5-4852-B911-80BFC1BB406A}"/>
              </a:ext>
            </a:extLst>
          </p:cNvPr>
          <p:cNvSpPr/>
          <p:nvPr/>
        </p:nvSpPr>
        <p:spPr>
          <a:xfrm>
            <a:off x="-208130" y="5855621"/>
            <a:ext cx="6094047" cy="369332"/>
          </a:xfrm>
          <a:prstGeom prst="rect">
            <a:avLst/>
          </a:prstGeom>
        </p:spPr>
        <p:txBody>
          <a:bodyPr wrap="square">
            <a:spAutoFit/>
          </a:bodyPr>
          <a:lstStyle/>
          <a:p>
            <a:pPr algn="ctr"/>
            <a:r>
              <a:rPr lang="en-US" dirty="0">
                <a:solidFill>
                  <a:schemeClr val="tx1">
                    <a:lumMod val="75000"/>
                    <a:lumOff val="25000"/>
                  </a:schemeClr>
                </a:solidFill>
              </a:rPr>
              <a:t>Hole  on the accommodation structure </a:t>
            </a:r>
            <a:endParaRPr lang="en-PH" dirty="0">
              <a:solidFill>
                <a:schemeClr val="tx1">
                  <a:lumMod val="75000"/>
                  <a:lumOff val="25000"/>
                </a:schemeClr>
              </a:solidFill>
            </a:endParaRPr>
          </a:p>
        </p:txBody>
      </p:sp>
      <p:pic>
        <p:nvPicPr>
          <p:cNvPr id="2" name="Picture 1">
            <a:extLst>
              <a:ext uri="{FF2B5EF4-FFF2-40B4-BE49-F238E27FC236}">
                <a16:creationId xmlns:a16="http://schemas.microsoft.com/office/drawing/2014/main" id="{7656E5DE-E89B-4C50-8C2B-B0A48AAAE16D}"/>
              </a:ext>
            </a:extLst>
          </p:cNvPr>
          <p:cNvPicPr>
            <a:picLocks noChangeAspect="1"/>
          </p:cNvPicPr>
          <p:nvPr/>
        </p:nvPicPr>
        <p:blipFill>
          <a:blip r:embed="rId3"/>
          <a:stretch>
            <a:fillRect/>
          </a:stretch>
        </p:blipFill>
        <p:spPr>
          <a:xfrm>
            <a:off x="1487488" y="1575686"/>
            <a:ext cx="2880320" cy="4043296"/>
          </a:xfrm>
          <a:prstGeom prst="rect">
            <a:avLst/>
          </a:prstGeom>
        </p:spPr>
      </p:pic>
      <p:pic>
        <p:nvPicPr>
          <p:cNvPr id="6" name="Picture 5">
            <a:extLst>
              <a:ext uri="{FF2B5EF4-FFF2-40B4-BE49-F238E27FC236}">
                <a16:creationId xmlns:a16="http://schemas.microsoft.com/office/drawing/2014/main" id="{CB7D2249-EDBF-465A-A1F2-BAF3BB63C936}"/>
              </a:ext>
            </a:extLst>
          </p:cNvPr>
          <p:cNvPicPr>
            <a:picLocks noChangeAspect="1"/>
          </p:cNvPicPr>
          <p:nvPr/>
        </p:nvPicPr>
        <p:blipFill>
          <a:blip r:embed="rId4">
            <a:lum contrast="24000"/>
          </a:blip>
          <a:stretch>
            <a:fillRect/>
          </a:stretch>
        </p:blipFill>
        <p:spPr>
          <a:xfrm>
            <a:off x="6788706" y="2132854"/>
            <a:ext cx="4583076" cy="3109329"/>
          </a:xfrm>
          <a:prstGeom prst="rect">
            <a:avLst/>
          </a:prstGeom>
        </p:spPr>
      </p:pic>
    </p:spTree>
    <p:extLst>
      <p:ext uri="{BB962C8B-B14F-4D97-AF65-F5344CB8AC3E}">
        <p14:creationId xmlns:p14="http://schemas.microsoft.com/office/powerpoint/2010/main" val="2644786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9B2110-7779-43FC-AFD1-6F11F7A6D8B9}"/>
              </a:ext>
            </a:extLst>
          </p:cNvPr>
          <p:cNvSpPr/>
          <p:nvPr/>
        </p:nvSpPr>
        <p:spPr>
          <a:xfrm>
            <a:off x="1954" y="1282936"/>
            <a:ext cx="6096000" cy="5242153"/>
          </a:xfrm>
          <a:prstGeom prst="rect">
            <a:avLst/>
          </a:prstGeom>
          <a:solidFill>
            <a:srgbClr val="F4E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Title 9">
            <a:extLst>
              <a:ext uri="{FF2B5EF4-FFF2-40B4-BE49-F238E27FC236}">
                <a16:creationId xmlns:a16="http://schemas.microsoft.com/office/drawing/2014/main" id="{782EDB1A-B93C-44A9-B3A9-A104B99C1B29}"/>
              </a:ext>
            </a:extLst>
          </p:cNvPr>
          <p:cNvSpPr>
            <a:spLocks noGrp="1"/>
          </p:cNvSpPr>
          <p:nvPr>
            <p:ph type="title"/>
          </p:nvPr>
        </p:nvSpPr>
        <p:spPr>
          <a:xfrm>
            <a:off x="119336" y="0"/>
            <a:ext cx="9793088" cy="1274058"/>
          </a:xfrm>
        </p:spPr>
        <p:txBody>
          <a:bodyPr/>
          <a:lstStyle/>
          <a:p>
            <a:r>
              <a:rPr lang="en-US" sz="4000" dirty="0"/>
              <a:t>PSC INSPECTIONS</a:t>
            </a:r>
            <a:br>
              <a:rPr lang="en-US" sz="4000" dirty="0"/>
            </a:br>
            <a:r>
              <a:rPr lang="en-US" sz="4000" dirty="0">
                <a:solidFill>
                  <a:srgbClr val="0093BB"/>
                </a:solidFill>
              </a:rPr>
              <a:t>FINDINGS EXAMPLES</a:t>
            </a:r>
            <a:endParaRPr lang="en-GB" sz="4000" dirty="0">
              <a:solidFill>
                <a:srgbClr val="0093BB"/>
              </a:solidFill>
            </a:endParaRPr>
          </a:p>
        </p:txBody>
      </p:sp>
      <p:cxnSp>
        <p:nvCxnSpPr>
          <p:cNvPr id="11" name="Straight Connector 10">
            <a:extLst>
              <a:ext uri="{FF2B5EF4-FFF2-40B4-BE49-F238E27FC236}">
                <a16:creationId xmlns:a16="http://schemas.microsoft.com/office/drawing/2014/main" id="{144866E7-F316-47D5-8BCA-8ADDC50B6180}"/>
              </a:ext>
            </a:extLst>
          </p:cNvPr>
          <p:cNvCxnSpPr/>
          <p:nvPr/>
        </p:nvCxnSpPr>
        <p:spPr>
          <a:xfrm>
            <a:off x="0" y="127405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81691E2F-1D06-429C-9EA7-3BAF3C049E16}"/>
              </a:ext>
            </a:extLst>
          </p:cNvPr>
          <p:cNvSpPr/>
          <p:nvPr/>
        </p:nvSpPr>
        <p:spPr>
          <a:xfrm>
            <a:off x="6116920" y="5869848"/>
            <a:ext cx="6096000" cy="369332"/>
          </a:xfrm>
          <a:prstGeom prst="rect">
            <a:avLst/>
          </a:prstGeom>
        </p:spPr>
        <p:txBody>
          <a:bodyPr wrap="square">
            <a:spAutoFit/>
          </a:bodyPr>
          <a:lstStyle/>
          <a:p>
            <a:pPr algn="ctr"/>
            <a:r>
              <a:rPr lang="en-US" dirty="0">
                <a:solidFill>
                  <a:schemeClr val="tx1">
                    <a:lumMod val="75000"/>
                    <a:lumOff val="25000"/>
                  </a:schemeClr>
                </a:solidFill>
              </a:rPr>
              <a:t>Rotten vegetables</a:t>
            </a:r>
            <a:endParaRPr lang="en-PH" dirty="0">
              <a:solidFill>
                <a:schemeClr val="tx1">
                  <a:lumMod val="75000"/>
                  <a:lumOff val="25000"/>
                </a:schemeClr>
              </a:solidFill>
            </a:endParaRPr>
          </a:p>
        </p:txBody>
      </p:sp>
      <p:sp>
        <p:nvSpPr>
          <p:cNvPr id="12" name="Rectangle 11">
            <a:extLst>
              <a:ext uri="{FF2B5EF4-FFF2-40B4-BE49-F238E27FC236}">
                <a16:creationId xmlns:a16="http://schemas.microsoft.com/office/drawing/2014/main" id="{057D1618-34A5-4852-B911-80BFC1BB406A}"/>
              </a:ext>
            </a:extLst>
          </p:cNvPr>
          <p:cNvSpPr/>
          <p:nvPr/>
        </p:nvSpPr>
        <p:spPr>
          <a:xfrm>
            <a:off x="-17012" y="5869848"/>
            <a:ext cx="6094047" cy="369332"/>
          </a:xfrm>
          <a:prstGeom prst="rect">
            <a:avLst/>
          </a:prstGeom>
        </p:spPr>
        <p:txBody>
          <a:bodyPr wrap="square">
            <a:spAutoFit/>
          </a:bodyPr>
          <a:lstStyle/>
          <a:p>
            <a:pPr algn="ctr"/>
            <a:r>
              <a:rPr lang="en-US" dirty="0">
                <a:solidFill>
                  <a:schemeClr val="tx1">
                    <a:lumMod val="75000"/>
                    <a:lumOff val="25000"/>
                  </a:schemeClr>
                </a:solidFill>
              </a:rPr>
              <a:t>Damaged toilet flush tank</a:t>
            </a:r>
            <a:endParaRPr lang="en-PH" dirty="0">
              <a:solidFill>
                <a:schemeClr val="tx1">
                  <a:lumMod val="75000"/>
                  <a:lumOff val="25000"/>
                </a:schemeClr>
              </a:solidFill>
            </a:endParaRPr>
          </a:p>
        </p:txBody>
      </p:sp>
      <p:pic>
        <p:nvPicPr>
          <p:cNvPr id="2" name="Picture 1">
            <a:extLst>
              <a:ext uri="{FF2B5EF4-FFF2-40B4-BE49-F238E27FC236}">
                <a16:creationId xmlns:a16="http://schemas.microsoft.com/office/drawing/2014/main" id="{B3DCD611-4A97-4943-ABBD-416A04ED58DE}"/>
              </a:ext>
            </a:extLst>
          </p:cNvPr>
          <p:cNvPicPr>
            <a:picLocks noChangeAspect="1"/>
          </p:cNvPicPr>
          <p:nvPr/>
        </p:nvPicPr>
        <p:blipFill>
          <a:blip r:embed="rId3">
            <a:lum contrast="49000"/>
          </a:blip>
          <a:stretch>
            <a:fillRect/>
          </a:stretch>
        </p:blipFill>
        <p:spPr>
          <a:xfrm>
            <a:off x="1988289" y="1556792"/>
            <a:ext cx="2083443" cy="4238445"/>
          </a:xfrm>
          <a:prstGeom prst="rect">
            <a:avLst/>
          </a:prstGeom>
        </p:spPr>
      </p:pic>
      <p:pic>
        <p:nvPicPr>
          <p:cNvPr id="3" name="Picture 2">
            <a:extLst>
              <a:ext uri="{FF2B5EF4-FFF2-40B4-BE49-F238E27FC236}">
                <a16:creationId xmlns:a16="http://schemas.microsoft.com/office/drawing/2014/main" id="{181E8905-DA12-4024-9088-0DD00F2F2F49}"/>
              </a:ext>
            </a:extLst>
          </p:cNvPr>
          <p:cNvPicPr>
            <a:picLocks noChangeAspect="1"/>
          </p:cNvPicPr>
          <p:nvPr/>
        </p:nvPicPr>
        <p:blipFill>
          <a:blip r:embed="rId4">
            <a:lum bright="8000" contrast="28000"/>
          </a:blip>
          <a:stretch>
            <a:fillRect/>
          </a:stretch>
        </p:blipFill>
        <p:spPr>
          <a:xfrm>
            <a:off x="7248128" y="2295787"/>
            <a:ext cx="3703899" cy="2760453"/>
          </a:xfrm>
          <a:prstGeom prst="rect">
            <a:avLst/>
          </a:prstGeom>
        </p:spPr>
      </p:pic>
    </p:spTree>
    <p:extLst>
      <p:ext uri="{BB962C8B-B14F-4D97-AF65-F5344CB8AC3E}">
        <p14:creationId xmlns:p14="http://schemas.microsoft.com/office/powerpoint/2010/main" val="1670178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9B2110-7779-43FC-AFD1-6F11F7A6D8B9}"/>
              </a:ext>
            </a:extLst>
          </p:cNvPr>
          <p:cNvSpPr/>
          <p:nvPr/>
        </p:nvSpPr>
        <p:spPr>
          <a:xfrm>
            <a:off x="0" y="1268760"/>
            <a:ext cx="12216680" cy="52421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Title 9">
            <a:extLst>
              <a:ext uri="{FF2B5EF4-FFF2-40B4-BE49-F238E27FC236}">
                <a16:creationId xmlns:a16="http://schemas.microsoft.com/office/drawing/2014/main" id="{782EDB1A-B93C-44A9-B3A9-A104B99C1B29}"/>
              </a:ext>
            </a:extLst>
          </p:cNvPr>
          <p:cNvSpPr>
            <a:spLocks noGrp="1"/>
          </p:cNvSpPr>
          <p:nvPr>
            <p:ph type="title"/>
          </p:nvPr>
        </p:nvSpPr>
        <p:spPr>
          <a:xfrm>
            <a:off x="119336" y="0"/>
            <a:ext cx="9793088" cy="1274058"/>
          </a:xfrm>
        </p:spPr>
        <p:txBody>
          <a:bodyPr/>
          <a:lstStyle/>
          <a:p>
            <a:r>
              <a:rPr lang="en-US" sz="4000" dirty="0"/>
              <a:t>PSC INSPECTIONS</a:t>
            </a:r>
            <a:br>
              <a:rPr lang="en-US" sz="4000" dirty="0"/>
            </a:br>
            <a:r>
              <a:rPr lang="en-US" sz="4000" dirty="0">
                <a:solidFill>
                  <a:srgbClr val="0093BB"/>
                </a:solidFill>
              </a:rPr>
              <a:t>Preparation for Inspections</a:t>
            </a:r>
            <a:endParaRPr lang="en-GB" sz="4000" dirty="0">
              <a:solidFill>
                <a:srgbClr val="0093BB"/>
              </a:solidFill>
            </a:endParaRPr>
          </a:p>
        </p:txBody>
      </p:sp>
      <p:cxnSp>
        <p:nvCxnSpPr>
          <p:cNvPr id="11" name="Straight Connector 10">
            <a:extLst>
              <a:ext uri="{FF2B5EF4-FFF2-40B4-BE49-F238E27FC236}">
                <a16:creationId xmlns:a16="http://schemas.microsoft.com/office/drawing/2014/main" id="{144866E7-F316-47D5-8BCA-8ADDC50B6180}"/>
              </a:ext>
            </a:extLst>
          </p:cNvPr>
          <p:cNvCxnSpPr/>
          <p:nvPr/>
        </p:nvCxnSpPr>
        <p:spPr>
          <a:xfrm>
            <a:off x="0" y="127405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057D1618-34A5-4852-B911-80BFC1BB406A}"/>
              </a:ext>
            </a:extLst>
          </p:cNvPr>
          <p:cNvSpPr/>
          <p:nvPr/>
        </p:nvSpPr>
        <p:spPr>
          <a:xfrm>
            <a:off x="72008" y="1412776"/>
            <a:ext cx="5663952" cy="5201424"/>
          </a:xfrm>
          <a:prstGeom prst="rect">
            <a:avLst/>
          </a:prstGeom>
        </p:spPr>
        <p:txBody>
          <a:bodyPr wrap="square">
            <a:spAutoFit/>
          </a:bodyPr>
          <a:lstStyle/>
          <a:p>
            <a:pPr algn="just"/>
            <a:endParaRPr lang="en-US" sz="600" b="0" i="0" dirty="0">
              <a:solidFill>
                <a:srgbClr val="000000"/>
              </a:solidFill>
              <a:effectLst/>
            </a:endParaRPr>
          </a:p>
          <a:p>
            <a:pPr algn="just"/>
            <a:r>
              <a:rPr lang="en-US" sz="1800" b="1" i="0" dirty="0">
                <a:effectLst/>
              </a:rPr>
              <a:t>1.    </a:t>
            </a:r>
            <a:r>
              <a:rPr lang="en-US" sz="2000" b="1" i="0" dirty="0">
                <a:effectLst/>
              </a:rPr>
              <a:t>First impression counts!</a:t>
            </a:r>
            <a:r>
              <a:rPr lang="en-US" sz="2000" b="0" i="0" dirty="0">
                <a:effectLst/>
              </a:rPr>
              <a:t> </a:t>
            </a:r>
          </a:p>
          <a:p>
            <a:pPr algn="just"/>
            <a:r>
              <a:rPr lang="en-US" dirty="0"/>
              <a:t>M</a:t>
            </a:r>
            <a:r>
              <a:rPr lang="en-US" b="0" i="0" dirty="0">
                <a:effectLst/>
              </a:rPr>
              <a:t>ooring lines and gangway arrangements, security check on boarding, notification of the ship’s command, pick up at the access point and impression of vessel’s condition on the way to the master’s cabin.</a:t>
            </a:r>
          </a:p>
          <a:p>
            <a:pPr marL="342900" indent="-342900" algn="just">
              <a:buAutoNum type="arabicPeriod"/>
            </a:pPr>
            <a:endParaRPr lang="en-US" dirty="0"/>
          </a:p>
          <a:p>
            <a:pPr algn="just"/>
            <a:r>
              <a:rPr lang="en-US" b="1" dirty="0"/>
              <a:t>2.  </a:t>
            </a:r>
            <a:r>
              <a:rPr lang="en-US" dirty="0"/>
              <a:t>Vessel’s topside, galley, cabins, stores, cargo office, engine room and all other areas must be clean and orderly. </a:t>
            </a:r>
            <a:endParaRPr lang="en-US" dirty="0">
              <a:solidFill>
                <a:schemeClr val="tx1">
                  <a:lumMod val="75000"/>
                  <a:lumOff val="25000"/>
                </a:schemeClr>
              </a:solidFill>
            </a:endParaRPr>
          </a:p>
          <a:p>
            <a:pPr marL="342900" indent="-342900" algn="just">
              <a:buAutoNum type="arabicPeriod"/>
            </a:pPr>
            <a:endParaRPr lang="en-US" dirty="0"/>
          </a:p>
          <a:p>
            <a:pPr algn="just"/>
            <a:r>
              <a:rPr lang="en-US" b="1" dirty="0"/>
              <a:t>3.    </a:t>
            </a:r>
            <a:r>
              <a:rPr lang="en-US" dirty="0"/>
              <a:t>Records must be organized and readily available.</a:t>
            </a:r>
          </a:p>
          <a:p>
            <a:pPr algn="just"/>
            <a:r>
              <a:rPr lang="en-US" b="1" dirty="0"/>
              <a:t> </a:t>
            </a:r>
            <a:endParaRPr lang="en-US" dirty="0"/>
          </a:p>
          <a:p>
            <a:pPr algn="just"/>
            <a:r>
              <a:rPr lang="en-US" b="1" i="0" dirty="0">
                <a:solidFill>
                  <a:srgbClr val="000000"/>
                </a:solidFill>
                <a:effectLst/>
              </a:rPr>
              <a:t>4. </a:t>
            </a:r>
            <a:r>
              <a:rPr lang="en-US" b="0" i="0" dirty="0">
                <a:solidFill>
                  <a:srgbClr val="000000"/>
                </a:solidFill>
                <a:effectLst/>
              </a:rPr>
              <a:t>Crew must be adequately familiarized with emergency procedures/drills. A common deficiency. When conducting the drills regularly and properly, crew may become aware of damaged or inoperable life-saving or fire-fighting equipment.</a:t>
            </a:r>
            <a:endParaRPr lang="en-US" dirty="0"/>
          </a:p>
          <a:p>
            <a:pPr algn="just"/>
            <a:endParaRPr lang="en-US" dirty="0">
              <a:solidFill>
                <a:schemeClr val="tx1">
                  <a:lumMod val="75000"/>
                  <a:lumOff val="25000"/>
                </a:schemeClr>
              </a:solidFill>
            </a:endParaRPr>
          </a:p>
        </p:txBody>
      </p:sp>
      <p:pic>
        <p:nvPicPr>
          <p:cNvPr id="2" name="Picture 1">
            <a:extLst>
              <a:ext uri="{FF2B5EF4-FFF2-40B4-BE49-F238E27FC236}">
                <a16:creationId xmlns:a16="http://schemas.microsoft.com/office/drawing/2014/main" id="{4C25F38A-0789-4684-901E-CAD152326D01}"/>
              </a:ext>
            </a:extLst>
          </p:cNvPr>
          <p:cNvPicPr>
            <a:picLocks noChangeAspect="1"/>
          </p:cNvPicPr>
          <p:nvPr/>
        </p:nvPicPr>
        <p:blipFill rotWithShape="1">
          <a:blip r:embed="rId3">
            <a:lum contrast="40000"/>
          </a:blip>
          <a:srcRect l="1045" r="2344"/>
          <a:stretch/>
        </p:blipFill>
        <p:spPr>
          <a:xfrm>
            <a:off x="5807968" y="1279356"/>
            <a:ext cx="6384032" cy="5170140"/>
          </a:xfrm>
          <a:prstGeom prst="rect">
            <a:avLst/>
          </a:prstGeom>
        </p:spPr>
      </p:pic>
    </p:spTree>
    <p:extLst>
      <p:ext uri="{BB962C8B-B14F-4D97-AF65-F5344CB8AC3E}">
        <p14:creationId xmlns:p14="http://schemas.microsoft.com/office/powerpoint/2010/main" val="3873095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9B2110-7779-43FC-AFD1-6F11F7A6D8B9}"/>
              </a:ext>
            </a:extLst>
          </p:cNvPr>
          <p:cNvSpPr/>
          <p:nvPr/>
        </p:nvSpPr>
        <p:spPr>
          <a:xfrm>
            <a:off x="839416" y="1268760"/>
            <a:ext cx="11377264" cy="52421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Title 9">
            <a:extLst>
              <a:ext uri="{FF2B5EF4-FFF2-40B4-BE49-F238E27FC236}">
                <a16:creationId xmlns:a16="http://schemas.microsoft.com/office/drawing/2014/main" id="{782EDB1A-B93C-44A9-B3A9-A104B99C1B29}"/>
              </a:ext>
            </a:extLst>
          </p:cNvPr>
          <p:cNvSpPr>
            <a:spLocks noGrp="1"/>
          </p:cNvSpPr>
          <p:nvPr>
            <p:ph type="title"/>
          </p:nvPr>
        </p:nvSpPr>
        <p:spPr>
          <a:xfrm>
            <a:off x="119336" y="0"/>
            <a:ext cx="9793088" cy="1274058"/>
          </a:xfrm>
        </p:spPr>
        <p:txBody>
          <a:bodyPr/>
          <a:lstStyle/>
          <a:p>
            <a:r>
              <a:rPr lang="en-US" sz="4000" dirty="0"/>
              <a:t>PSC INSPECTIONS</a:t>
            </a:r>
            <a:br>
              <a:rPr lang="en-US" sz="4000" dirty="0"/>
            </a:br>
            <a:r>
              <a:rPr lang="en-US" sz="4000" dirty="0">
                <a:solidFill>
                  <a:srgbClr val="0093BB"/>
                </a:solidFill>
              </a:rPr>
              <a:t>Common Practice during Inspections</a:t>
            </a:r>
            <a:endParaRPr lang="en-GB" sz="4000" dirty="0">
              <a:solidFill>
                <a:srgbClr val="0093BB"/>
              </a:solidFill>
            </a:endParaRPr>
          </a:p>
        </p:txBody>
      </p:sp>
      <p:cxnSp>
        <p:nvCxnSpPr>
          <p:cNvPr id="11" name="Straight Connector 10">
            <a:extLst>
              <a:ext uri="{FF2B5EF4-FFF2-40B4-BE49-F238E27FC236}">
                <a16:creationId xmlns:a16="http://schemas.microsoft.com/office/drawing/2014/main" id="{144866E7-F316-47D5-8BCA-8ADDC50B6180}"/>
              </a:ext>
            </a:extLst>
          </p:cNvPr>
          <p:cNvCxnSpPr/>
          <p:nvPr/>
        </p:nvCxnSpPr>
        <p:spPr>
          <a:xfrm>
            <a:off x="0" y="127405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057D1618-34A5-4852-B911-80BFC1BB406A}"/>
              </a:ext>
            </a:extLst>
          </p:cNvPr>
          <p:cNvSpPr/>
          <p:nvPr/>
        </p:nvSpPr>
        <p:spPr>
          <a:xfrm>
            <a:off x="3863752" y="1280781"/>
            <a:ext cx="8328248" cy="6093976"/>
          </a:xfrm>
          <a:prstGeom prst="rect">
            <a:avLst/>
          </a:prstGeom>
        </p:spPr>
        <p:txBody>
          <a:bodyPr wrap="square">
            <a:spAutoFit/>
          </a:bodyPr>
          <a:lstStyle/>
          <a:p>
            <a:pPr marL="342900" indent="-342900" algn="just">
              <a:buAutoNum type="arabicPeriod"/>
            </a:pPr>
            <a:r>
              <a:rPr lang="en-US" dirty="0"/>
              <a:t>Meet the PSC inspectors at embarkation, ask for I.D. and escort them to the Master’s office.   Request for an opening meeting. Ask for clarifications if necessary.</a:t>
            </a:r>
          </a:p>
          <a:p>
            <a:pPr marL="342900" indent="-342900" algn="just">
              <a:buAutoNum type="arabicPeriod"/>
            </a:pPr>
            <a:endParaRPr lang="en-US" sz="1200" dirty="0"/>
          </a:p>
          <a:p>
            <a:pPr marL="342900" indent="-342900" algn="just">
              <a:buAutoNum type="arabicPeriod"/>
            </a:pPr>
            <a:r>
              <a:rPr lang="en-US" dirty="0"/>
              <a:t>Introduce the key officers, who will escort the PSC inspectors in each areas. If they are on duty, it must be mentioned to the PSC inspectors.  </a:t>
            </a:r>
          </a:p>
          <a:p>
            <a:pPr marL="342900" indent="-342900" algn="just">
              <a:buAutoNum type="arabicPeriod"/>
            </a:pPr>
            <a:endParaRPr lang="en-US" sz="1200" dirty="0"/>
          </a:p>
          <a:p>
            <a:pPr marL="342900" indent="-342900" algn="just">
              <a:buAutoNum type="arabicPeriod"/>
            </a:pPr>
            <a:r>
              <a:rPr lang="en-US" dirty="0"/>
              <a:t>The key officers must be professional and must keep notes of any identified deficiencies. </a:t>
            </a:r>
            <a:r>
              <a:rPr lang="en-US" b="0" i="0" dirty="0">
                <a:effectLst/>
              </a:rPr>
              <a:t>If possible notify command immediately of identified deficiencies and initiate corrective actions on the spot.</a:t>
            </a:r>
            <a:endParaRPr lang="en-US" dirty="0"/>
          </a:p>
          <a:p>
            <a:pPr marL="342900" indent="-342900" algn="just">
              <a:buAutoNum type="arabicPeriod"/>
            </a:pPr>
            <a:endParaRPr lang="en-US" sz="1200" dirty="0"/>
          </a:p>
          <a:p>
            <a:pPr marL="342900" indent="-342900" algn="just">
              <a:buAutoNum type="arabicPeriod"/>
            </a:pPr>
            <a:r>
              <a:rPr lang="en-US" dirty="0"/>
              <a:t>The </a:t>
            </a:r>
            <a:r>
              <a:rPr lang="en-US" b="0" i="0" dirty="0">
                <a:effectLst/>
              </a:rPr>
              <a:t>ship’s command must clarify </a:t>
            </a:r>
            <a:r>
              <a:rPr lang="en-US" b="0" i="0" u="sng" dirty="0">
                <a:effectLst/>
              </a:rPr>
              <a:t>potentially</a:t>
            </a:r>
            <a:r>
              <a:rPr lang="en-US" b="0" i="0" dirty="0">
                <a:effectLst/>
              </a:rPr>
              <a:t> </a:t>
            </a:r>
            <a:r>
              <a:rPr lang="en-US" b="0" i="0" u="sng" dirty="0">
                <a:effectLst/>
              </a:rPr>
              <a:t>unjustified</a:t>
            </a:r>
            <a:r>
              <a:rPr lang="en-US" b="0" i="0" dirty="0">
                <a:effectLst/>
              </a:rPr>
              <a:t> </a:t>
            </a:r>
            <a:r>
              <a:rPr lang="en-US" b="0" i="0" u="sng" dirty="0">
                <a:effectLst/>
              </a:rPr>
              <a:t>deficiencies</a:t>
            </a:r>
            <a:r>
              <a:rPr lang="en-US" b="0" i="0" dirty="0">
                <a:effectLst/>
              </a:rPr>
              <a:t> and </a:t>
            </a:r>
            <a:r>
              <a:rPr lang="en-US" b="0" i="0" u="sng" dirty="0">
                <a:effectLst/>
              </a:rPr>
              <a:t>detentions</a:t>
            </a:r>
            <a:r>
              <a:rPr lang="en-US" b="0" i="0" dirty="0">
                <a:effectLst/>
              </a:rPr>
              <a:t> </a:t>
            </a:r>
            <a:r>
              <a:rPr lang="en-US" b="1" i="0" dirty="0">
                <a:effectLst/>
              </a:rPr>
              <a:t>BEFORE</a:t>
            </a:r>
            <a:r>
              <a:rPr lang="en-US" b="0" i="0" dirty="0">
                <a:effectLst/>
              </a:rPr>
              <a:t> signing the inspection report. Diplomacy and cultural awareness are required, in order to ensure positive outcome</a:t>
            </a:r>
            <a:r>
              <a:rPr lang="en-US" b="0" i="0" dirty="0">
                <a:effectLst/>
                <a:latin typeface="Courier New" panose="02070309020205020404" pitchFamily="49" charset="0"/>
              </a:rPr>
              <a:t>.</a:t>
            </a:r>
            <a:endParaRPr lang="en-US" dirty="0"/>
          </a:p>
          <a:p>
            <a:pPr marL="342900" indent="-342900" algn="just">
              <a:buAutoNum type="arabicPeriod"/>
            </a:pPr>
            <a:endParaRPr lang="en-US" sz="1200" dirty="0"/>
          </a:p>
          <a:p>
            <a:pPr marL="342900" indent="-342900" algn="just">
              <a:buFontTx/>
              <a:buAutoNum type="arabicPeriod"/>
            </a:pPr>
            <a:r>
              <a:rPr lang="en-US" b="0" i="0" dirty="0">
                <a:effectLst/>
              </a:rPr>
              <a:t>For potential major deficiencies and/or detention notify the company immediately and still during the ongoing inspection.</a:t>
            </a:r>
            <a:endParaRPr lang="en-US" dirty="0"/>
          </a:p>
          <a:p>
            <a:pPr marL="342900" indent="-342900" algn="just">
              <a:buAutoNum type="arabicPeriod"/>
            </a:pPr>
            <a:endParaRPr lang="en-US" dirty="0"/>
          </a:p>
          <a:p>
            <a:pPr marL="342900" indent="-342900" algn="just">
              <a:buAutoNum type="arabicPeriod"/>
            </a:pPr>
            <a:r>
              <a:rPr lang="en-US" dirty="0"/>
              <a:t>Request for a closing meeting. Ensure the content of the report by directly inquiring if there is nothing that suggest a detention.   Escort the PSC inspectors until disembarkation.</a:t>
            </a:r>
          </a:p>
          <a:p>
            <a:pPr marL="342900" indent="-342900" algn="just">
              <a:buAutoNum type="arabicPeriod"/>
            </a:pPr>
            <a:endParaRPr lang="en-US" dirty="0"/>
          </a:p>
          <a:p>
            <a:pPr algn="just"/>
            <a:r>
              <a:rPr lang="en-US" dirty="0"/>
              <a:t> </a:t>
            </a:r>
          </a:p>
          <a:p>
            <a:pPr marL="342900" indent="-342900" algn="just">
              <a:buAutoNum type="arabicPeriod"/>
            </a:pPr>
            <a:endParaRPr lang="en-US" dirty="0">
              <a:solidFill>
                <a:schemeClr val="tx1">
                  <a:lumMod val="75000"/>
                  <a:lumOff val="25000"/>
                </a:schemeClr>
              </a:solidFill>
            </a:endParaRPr>
          </a:p>
        </p:txBody>
      </p:sp>
      <p:pic>
        <p:nvPicPr>
          <p:cNvPr id="6" name="Picture 5">
            <a:extLst>
              <a:ext uri="{FF2B5EF4-FFF2-40B4-BE49-F238E27FC236}">
                <a16:creationId xmlns:a16="http://schemas.microsoft.com/office/drawing/2014/main" id="{3BC473D5-EF1E-485E-8BE1-CA88D7A46565}"/>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brightnessContrast contrast="40000"/>
                    </a14:imgEffect>
                  </a14:imgLayer>
                </a14:imgProps>
              </a:ext>
              <a:ext uri="{28A0092B-C50C-407E-A947-70E740481C1C}">
                <a14:useLocalDpi xmlns:a14="http://schemas.microsoft.com/office/drawing/2010/main" val="0"/>
              </a:ext>
            </a:extLst>
          </a:blip>
          <a:srcRect l="27662" t="-64" r="32364"/>
          <a:stretch/>
        </p:blipFill>
        <p:spPr>
          <a:xfrm>
            <a:off x="0" y="1279356"/>
            <a:ext cx="3724934" cy="5234918"/>
          </a:xfrm>
          <a:prstGeom prst="rect">
            <a:avLst/>
          </a:prstGeom>
        </p:spPr>
      </p:pic>
    </p:spTree>
    <p:extLst>
      <p:ext uri="{BB962C8B-B14F-4D97-AF65-F5344CB8AC3E}">
        <p14:creationId xmlns:p14="http://schemas.microsoft.com/office/powerpoint/2010/main" val="3915063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0668281-2A0F-4170-A7B0-DDD373BF9F46}"/>
              </a:ext>
            </a:extLst>
          </p:cNvPr>
          <p:cNvSpPr/>
          <p:nvPr/>
        </p:nvSpPr>
        <p:spPr>
          <a:xfrm>
            <a:off x="119336" y="1929328"/>
            <a:ext cx="3655912" cy="3970318"/>
          </a:xfrm>
          <a:prstGeom prst="rect">
            <a:avLst/>
          </a:prstGeom>
        </p:spPr>
        <p:txBody>
          <a:bodyPr wrap="square">
            <a:spAutoFit/>
          </a:bodyPr>
          <a:lstStyle/>
          <a:p>
            <a:r>
              <a:rPr lang="en-GB" u="sng" dirty="0">
                <a:solidFill>
                  <a:schemeClr val="tx1">
                    <a:lumMod val="85000"/>
                    <a:lumOff val="15000"/>
                  </a:schemeClr>
                </a:solidFill>
              </a:rPr>
              <a:t>POEA Section 19:</a:t>
            </a:r>
          </a:p>
          <a:p>
            <a:endParaRPr lang="en-GB" u="sng" dirty="0">
              <a:solidFill>
                <a:schemeClr val="tx1">
                  <a:lumMod val="85000"/>
                  <a:lumOff val="15000"/>
                </a:schemeClr>
              </a:solidFill>
            </a:endParaRPr>
          </a:p>
          <a:p>
            <a:pPr algn="just"/>
            <a:r>
              <a:rPr lang="en-GB" dirty="0">
                <a:solidFill>
                  <a:schemeClr val="tx1">
                    <a:lumMod val="85000"/>
                    <a:lumOff val="15000"/>
                  </a:schemeClr>
                </a:solidFill>
              </a:rPr>
              <a:t>If the ship is outside the Philippines upon the expiration of the contract, the </a:t>
            </a:r>
            <a:r>
              <a:rPr lang="en-GB" u="sng" dirty="0">
                <a:solidFill>
                  <a:schemeClr val="tx1">
                    <a:lumMod val="85000"/>
                    <a:lumOff val="15000"/>
                  </a:schemeClr>
                </a:solidFill>
              </a:rPr>
              <a:t>seafarer shall continue his service on board</a:t>
            </a:r>
            <a:r>
              <a:rPr lang="en-GB" dirty="0">
                <a:solidFill>
                  <a:schemeClr val="tx1">
                    <a:lumMod val="85000"/>
                    <a:lumOff val="15000"/>
                  </a:schemeClr>
                </a:solidFill>
              </a:rPr>
              <a:t> until the ship’s arrival at a convenient port and/or after arrival of the replacement crew provided that, in any case, </a:t>
            </a:r>
            <a:r>
              <a:rPr lang="en-GB" u="sng" dirty="0">
                <a:solidFill>
                  <a:schemeClr val="tx1">
                    <a:lumMod val="85000"/>
                    <a:lumOff val="15000"/>
                  </a:schemeClr>
                </a:solidFill>
              </a:rPr>
              <a:t>the continuance of such service shall not exceed three months.</a:t>
            </a:r>
            <a:r>
              <a:rPr lang="en-GB" dirty="0">
                <a:solidFill>
                  <a:schemeClr val="tx1">
                    <a:lumMod val="85000"/>
                    <a:lumOff val="15000"/>
                  </a:schemeClr>
                </a:solidFill>
              </a:rPr>
              <a:t>  The seafarer shall be entitled to earned wages and benefits as provided in his contract.</a:t>
            </a:r>
          </a:p>
        </p:txBody>
      </p:sp>
      <p:sp>
        <p:nvSpPr>
          <p:cNvPr id="24" name="Rectangle 23">
            <a:extLst>
              <a:ext uri="{FF2B5EF4-FFF2-40B4-BE49-F238E27FC236}">
                <a16:creationId xmlns:a16="http://schemas.microsoft.com/office/drawing/2014/main" id="{F85F3EF4-BF99-4EB1-BE3B-3F5E9CE9F620}"/>
              </a:ext>
            </a:extLst>
          </p:cNvPr>
          <p:cNvSpPr/>
          <p:nvPr/>
        </p:nvSpPr>
        <p:spPr>
          <a:xfrm>
            <a:off x="8167736" y="1929328"/>
            <a:ext cx="3760912" cy="4524315"/>
          </a:xfrm>
          <a:prstGeom prst="rect">
            <a:avLst/>
          </a:prstGeom>
        </p:spPr>
        <p:txBody>
          <a:bodyPr wrap="square">
            <a:spAutoFit/>
          </a:bodyPr>
          <a:lstStyle/>
          <a:p>
            <a:r>
              <a:rPr lang="en-GB" u="sng" dirty="0">
                <a:solidFill>
                  <a:schemeClr val="tx1">
                    <a:lumMod val="85000"/>
                    <a:lumOff val="15000"/>
                  </a:schemeClr>
                </a:solidFill>
              </a:rPr>
              <a:t>Marlow Standard Terms &amp; Conditions:</a:t>
            </a:r>
          </a:p>
          <a:p>
            <a:endParaRPr lang="en-GB" u="sng" dirty="0">
              <a:solidFill>
                <a:schemeClr val="tx1">
                  <a:lumMod val="85000"/>
                  <a:lumOff val="15000"/>
                </a:schemeClr>
              </a:solidFill>
            </a:endParaRPr>
          </a:p>
          <a:p>
            <a:pPr algn="just"/>
            <a:r>
              <a:rPr lang="en-GB" dirty="0">
                <a:solidFill>
                  <a:schemeClr val="tx1">
                    <a:lumMod val="85000"/>
                    <a:lumOff val="15000"/>
                  </a:schemeClr>
                </a:solidFill>
              </a:rPr>
              <a:t>Article 5: Duration of Employment</a:t>
            </a:r>
          </a:p>
          <a:p>
            <a:pPr algn="just"/>
            <a:r>
              <a:rPr lang="en-GB" dirty="0">
                <a:solidFill>
                  <a:schemeClr val="tx1">
                    <a:lumMod val="85000"/>
                    <a:lumOff val="15000"/>
                  </a:schemeClr>
                </a:solidFill>
              </a:rPr>
              <a:t>5.1 A seafarer shall be engaged for a period of 9 (nine) months for both officers and ratings or as otherwise mutually agreed and </a:t>
            </a:r>
            <a:r>
              <a:rPr lang="en-GB" u="sng" dirty="0">
                <a:solidFill>
                  <a:schemeClr val="tx1">
                    <a:lumMod val="85000"/>
                    <a:lumOff val="15000"/>
                  </a:schemeClr>
                </a:solidFill>
              </a:rPr>
              <a:t>such period may be extended or reduced by one month for operational convenience in Company’s option</a:t>
            </a:r>
            <a:r>
              <a:rPr lang="en-GB" dirty="0">
                <a:solidFill>
                  <a:schemeClr val="tx1">
                    <a:lumMod val="85000"/>
                    <a:lumOff val="15000"/>
                  </a:schemeClr>
                </a:solidFill>
              </a:rPr>
              <a:t>.  The employment shall be automatically terminated upon the terms of this Agreement at the first arrival of the ship in port after expiration of that period, unless the Company operates a permanent employment system.</a:t>
            </a:r>
          </a:p>
        </p:txBody>
      </p:sp>
      <p:cxnSp>
        <p:nvCxnSpPr>
          <p:cNvPr id="11" name="Straight Connector 10">
            <a:extLst>
              <a:ext uri="{FF2B5EF4-FFF2-40B4-BE49-F238E27FC236}">
                <a16:creationId xmlns:a16="http://schemas.microsoft.com/office/drawing/2014/main" id="{144866E7-F316-47D5-8BCA-8ADDC50B6180}"/>
              </a:ext>
            </a:extLst>
          </p:cNvPr>
          <p:cNvCxnSpPr/>
          <p:nvPr/>
        </p:nvCxnSpPr>
        <p:spPr>
          <a:xfrm>
            <a:off x="0" y="127405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9">
            <a:extLst>
              <a:ext uri="{FF2B5EF4-FFF2-40B4-BE49-F238E27FC236}">
                <a16:creationId xmlns:a16="http://schemas.microsoft.com/office/drawing/2014/main" id="{782EDB1A-B93C-44A9-B3A9-A104B99C1B29}"/>
              </a:ext>
            </a:extLst>
          </p:cNvPr>
          <p:cNvSpPr>
            <a:spLocks noGrp="1"/>
          </p:cNvSpPr>
          <p:nvPr>
            <p:ph type="title"/>
          </p:nvPr>
        </p:nvSpPr>
        <p:spPr>
          <a:xfrm>
            <a:off x="119336" y="0"/>
            <a:ext cx="9793088" cy="1274058"/>
          </a:xfrm>
        </p:spPr>
        <p:txBody>
          <a:bodyPr/>
          <a:lstStyle/>
          <a:p>
            <a:r>
              <a:rPr lang="en-US" sz="4000" dirty="0"/>
              <a:t>MLC INSPECTIONS</a:t>
            </a:r>
            <a:br>
              <a:rPr lang="en-US" sz="4000" dirty="0"/>
            </a:br>
            <a:r>
              <a:rPr lang="en-US" sz="4000" dirty="0">
                <a:solidFill>
                  <a:srgbClr val="0093BB"/>
                </a:solidFill>
              </a:rPr>
              <a:t>S.E.A Contract Extensions</a:t>
            </a:r>
            <a:endParaRPr lang="en-GB" sz="4000" dirty="0">
              <a:solidFill>
                <a:srgbClr val="0093BB"/>
              </a:solidFill>
            </a:endParaRPr>
          </a:p>
        </p:txBody>
      </p:sp>
      <p:sp>
        <p:nvSpPr>
          <p:cNvPr id="15" name="Rectangle 14">
            <a:extLst>
              <a:ext uri="{FF2B5EF4-FFF2-40B4-BE49-F238E27FC236}">
                <a16:creationId xmlns:a16="http://schemas.microsoft.com/office/drawing/2014/main" id="{8361BD50-D6D1-4B25-AD6B-0BDD77729A4C}"/>
              </a:ext>
            </a:extLst>
          </p:cNvPr>
          <p:cNvSpPr/>
          <p:nvPr/>
        </p:nvSpPr>
        <p:spPr>
          <a:xfrm>
            <a:off x="405217" y="5949280"/>
            <a:ext cx="7489926" cy="307777"/>
          </a:xfrm>
          <a:prstGeom prst="rect">
            <a:avLst/>
          </a:prstGeom>
        </p:spPr>
        <p:txBody>
          <a:bodyPr wrap="square">
            <a:spAutoFit/>
          </a:bodyPr>
          <a:lstStyle/>
          <a:p>
            <a:pPr algn="just"/>
            <a:r>
              <a:rPr lang="en-US" sz="1400" i="1" kern="0" dirty="0">
                <a:solidFill>
                  <a:srgbClr val="FF0000"/>
                </a:solidFill>
                <a:cs typeface="Arial" panose="020B0604020202020204" pitchFamily="34" charset="0"/>
              </a:rPr>
              <a:t>This information is also available in the Marlow Vessel Portal, Under PSC inspections section.</a:t>
            </a:r>
          </a:p>
        </p:txBody>
      </p:sp>
      <p:pic>
        <p:nvPicPr>
          <p:cNvPr id="16" name="Picture 15">
            <a:extLst>
              <a:ext uri="{FF2B5EF4-FFF2-40B4-BE49-F238E27FC236}">
                <a16:creationId xmlns:a16="http://schemas.microsoft.com/office/drawing/2014/main" id="{AC145B4F-23DF-409E-A5ED-C1CA5C84E076}"/>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47946" y="6003444"/>
            <a:ext cx="220193" cy="199450"/>
          </a:xfrm>
          <a:prstGeom prst="rect">
            <a:avLst/>
          </a:prstGeom>
        </p:spPr>
      </p:pic>
      <p:sp>
        <p:nvSpPr>
          <p:cNvPr id="39" name="TextBox 38">
            <a:extLst>
              <a:ext uri="{FF2B5EF4-FFF2-40B4-BE49-F238E27FC236}">
                <a16:creationId xmlns:a16="http://schemas.microsoft.com/office/drawing/2014/main" id="{73B108EB-8BE5-4CB4-9A8C-06CB30AB95DB}"/>
              </a:ext>
            </a:extLst>
          </p:cNvPr>
          <p:cNvSpPr txBox="1"/>
          <p:nvPr/>
        </p:nvSpPr>
        <p:spPr>
          <a:xfrm>
            <a:off x="119336" y="1414500"/>
            <a:ext cx="11000728" cy="369332"/>
          </a:xfrm>
          <a:prstGeom prst="rect">
            <a:avLst/>
          </a:prstGeom>
          <a:noFill/>
        </p:spPr>
        <p:txBody>
          <a:bodyPr wrap="square" rtlCol="0">
            <a:spAutoFit/>
          </a:bodyPr>
          <a:lstStyle/>
          <a:p>
            <a:pPr algn="just"/>
            <a:r>
              <a:rPr lang="en-PH" dirty="0">
                <a:solidFill>
                  <a:schemeClr val="tx1">
                    <a:lumMod val="75000"/>
                    <a:lumOff val="25000"/>
                  </a:schemeClr>
                </a:solidFill>
              </a:rPr>
              <a:t>For short contact extensions a new SEA print out is not always required.  This should be pointed out to inspectors</a:t>
            </a:r>
          </a:p>
        </p:txBody>
      </p:sp>
      <p:sp>
        <p:nvSpPr>
          <p:cNvPr id="48" name="Rectangle 47">
            <a:extLst>
              <a:ext uri="{FF2B5EF4-FFF2-40B4-BE49-F238E27FC236}">
                <a16:creationId xmlns:a16="http://schemas.microsoft.com/office/drawing/2014/main" id="{C5D55BA1-2E79-4EB9-8F85-583208642731}"/>
              </a:ext>
            </a:extLst>
          </p:cNvPr>
          <p:cNvSpPr/>
          <p:nvPr/>
        </p:nvSpPr>
        <p:spPr>
          <a:xfrm>
            <a:off x="135832" y="1929329"/>
            <a:ext cx="3672408" cy="3875936"/>
          </a:xfrm>
          <a:prstGeom prst="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287ECDE4-588C-46E5-8F5E-07F187157A67}"/>
              </a:ext>
            </a:extLst>
          </p:cNvPr>
          <p:cNvSpPr/>
          <p:nvPr/>
        </p:nvSpPr>
        <p:spPr>
          <a:xfrm>
            <a:off x="4168279" y="1929329"/>
            <a:ext cx="3678765" cy="3875936"/>
          </a:xfrm>
          <a:prstGeom prst="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0FD78FC-756D-4900-9078-635B1A35184E}"/>
              </a:ext>
            </a:extLst>
          </p:cNvPr>
          <p:cNvSpPr/>
          <p:nvPr/>
        </p:nvSpPr>
        <p:spPr>
          <a:xfrm>
            <a:off x="4151784" y="1929328"/>
            <a:ext cx="3655912" cy="2308324"/>
          </a:xfrm>
          <a:prstGeom prst="rect">
            <a:avLst/>
          </a:prstGeom>
        </p:spPr>
        <p:txBody>
          <a:bodyPr wrap="square">
            <a:spAutoFit/>
          </a:bodyPr>
          <a:lstStyle/>
          <a:p>
            <a:r>
              <a:rPr lang="en-GB" u="sng" dirty="0">
                <a:solidFill>
                  <a:schemeClr val="tx1">
                    <a:lumMod val="85000"/>
                    <a:lumOff val="15000"/>
                  </a:schemeClr>
                </a:solidFill>
              </a:rPr>
              <a:t>ITF </a:t>
            </a:r>
            <a:r>
              <a:rPr lang="en-GB" u="sng" dirty="0" err="1">
                <a:solidFill>
                  <a:schemeClr val="tx1">
                    <a:lumMod val="85000"/>
                    <a:lumOff val="15000"/>
                  </a:schemeClr>
                </a:solidFill>
              </a:rPr>
              <a:t>Ver.di</a:t>
            </a:r>
            <a:r>
              <a:rPr lang="en-GB" u="sng" dirty="0">
                <a:solidFill>
                  <a:schemeClr val="tx1">
                    <a:lumMod val="85000"/>
                    <a:lumOff val="15000"/>
                  </a:schemeClr>
                </a:solidFill>
              </a:rPr>
              <a:t> CBA (Annex 1):</a:t>
            </a:r>
          </a:p>
          <a:p>
            <a:endParaRPr lang="en-GB" u="sng" dirty="0">
              <a:solidFill>
                <a:schemeClr val="tx1">
                  <a:lumMod val="85000"/>
                  <a:lumOff val="15000"/>
                </a:schemeClr>
              </a:solidFill>
            </a:endParaRPr>
          </a:p>
          <a:p>
            <a:pPr algn="just"/>
            <a:r>
              <a:rPr lang="en-GB" dirty="0">
                <a:solidFill>
                  <a:schemeClr val="tx1">
                    <a:lumMod val="85000"/>
                    <a:lumOff val="15000"/>
                  </a:schemeClr>
                </a:solidFill>
              </a:rPr>
              <a:t>Duration of Employment</a:t>
            </a:r>
          </a:p>
          <a:p>
            <a:pPr algn="just"/>
            <a:r>
              <a:rPr lang="en-GB" dirty="0">
                <a:solidFill>
                  <a:schemeClr val="tx1">
                    <a:lumMod val="85000"/>
                    <a:lumOff val="15000"/>
                  </a:schemeClr>
                </a:solidFill>
              </a:rPr>
              <a:t>The maximum period of engagement to in Article 5 shall be nine (9) months, </a:t>
            </a:r>
            <a:r>
              <a:rPr lang="en-GB" u="sng" dirty="0">
                <a:solidFill>
                  <a:schemeClr val="tx1">
                    <a:lumMod val="85000"/>
                    <a:lumOff val="15000"/>
                  </a:schemeClr>
                </a:solidFill>
              </a:rPr>
              <a:t>which may be extended </a:t>
            </a:r>
            <a:r>
              <a:rPr lang="en-GB" dirty="0">
                <a:solidFill>
                  <a:schemeClr val="tx1">
                    <a:lumMod val="85000"/>
                    <a:lumOff val="15000"/>
                  </a:schemeClr>
                </a:solidFill>
              </a:rPr>
              <a:t>to 10 months or reduced to eight (8) months for operational convenience.</a:t>
            </a:r>
          </a:p>
        </p:txBody>
      </p:sp>
      <p:sp>
        <p:nvSpPr>
          <p:cNvPr id="23" name="Rectangle 22">
            <a:extLst>
              <a:ext uri="{FF2B5EF4-FFF2-40B4-BE49-F238E27FC236}">
                <a16:creationId xmlns:a16="http://schemas.microsoft.com/office/drawing/2014/main" id="{A59B8498-2EED-4924-90F4-53CDDF5C6AD8}"/>
              </a:ext>
            </a:extLst>
          </p:cNvPr>
          <p:cNvSpPr/>
          <p:nvPr/>
        </p:nvSpPr>
        <p:spPr>
          <a:xfrm>
            <a:off x="8200728" y="1929329"/>
            <a:ext cx="3727920" cy="4524314"/>
          </a:xfrm>
          <a:prstGeom prst="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73E13DCD-3811-4B4B-BFFD-E3C55176AA66}"/>
              </a:ext>
            </a:extLst>
          </p:cNvPr>
          <p:cNvSpPr/>
          <p:nvPr/>
        </p:nvSpPr>
        <p:spPr>
          <a:xfrm>
            <a:off x="393363" y="6206966"/>
            <a:ext cx="6748200" cy="307777"/>
          </a:xfrm>
          <a:prstGeom prst="rect">
            <a:avLst/>
          </a:prstGeom>
        </p:spPr>
        <p:txBody>
          <a:bodyPr wrap="square">
            <a:spAutoFit/>
          </a:bodyPr>
          <a:lstStyle/>
          <a:p>
            <a:pPr algn="just"/>
            <a:r>
              <a:rPr lang="en-US" sz="1400" i="1" kern="0" dirty="0">
                <a:solidFill>
                  <a:srgbClr val="FF0000"/>
                </a:solidFill>
                <a:cs typeface="Arial" panose="020B0604020202020204" pitchFamily="34" charset="0"/>
              </a:rPr>
              <a:t>In case of questions, please contact your agency.</a:t>
            </a:r>
          </a:p>
        </p:txBody>
      </p:sp>
      <p:sp>
        <p:nvSpPr>
          <p:cNvPr id="29" name="Rectangle 28">
            <a:extLst>
              <a:ext uri="{FF2B5EF4-FFF2-40B4-BE49-F238E27FC236}">
                <a16:creationId xmlns:a16="http://schemas.microsoft.com/office/drawing/2014/main" id="{98888554-EDF3-43AD-8427-64AC218DFC1D}"/>
              </a:ext>
            </a:extLst>
          </p:cNvPr>
          <p:cNvSpPr/>
          <p:nvPr/>
        </p:nvSpPr>
        <p:spPr>
          <a:xfrm>
            <a:off x="231055" y="6196971"/>
            <a:ext cx="509677" cy="307777"/>
          </a:xfrm>
          <a:prstGeom prst="rect">
            <a:avLst/>
          </a:prstGeom>
        </p:spPr>
        <p:txBody>
          <a:bodyPr wrap="square">
            <a:spAutoFit/>
          </a:bodyPr>
          <a:lstStyle/>
          <a:p>
            <a:pPr algn="just"/>
            <a:r>
              <a:rPr lang="en-US" sz="1400" i="1" kern="0" dirty="0">
                <a:solidFill>
                  <a:schemeClr val="tx1">
                    <a:lumMod val="85000"/>
                    <a:lumOff val="15000"/>
                  </a:schemeClr>
                </a:solidFill>
                <a:cs typeface="Arial" panose="020B0604020202020204" pitchFamily="34" charset="0"/>
              </a:rPr>
              <a:t>!</a:t>
            </a:r>
          </a:p>
        </p:txBody>
      </p:sp>
      <p:sp>
        <p:nvSpPr>
          <p:cNvPr id="30" name="Rectangle 29">
            <a:extLst>
              <a:ext uri="{FF2B5EF4-FFF2-40B4-BE49-F238E27FC236}">
                <a16:creationId xmlns:a16="http://schemas.microsoft.com/office/drawing/2014/main" id="{A97BEF30-7F99-4F00-9254-5F297DBE8806}"/>
              </a:ext>
            </a:extLst>
          </p:cNvPr>
          <p:cNvSpPr/>
          <p:nvPr/>
        </p:nvSpPr>
        <p:spPr>
          <a:xfrm>
            <a:off x="245291" y="6249879"/>
            <a:ext cx="207470" cy="1942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ube 30">
            <a:extLst>
              <a:ext uri="{FF2B5EF4-FFF2-40B4-BE49-F238E27FC236}">
                <a16:creationId xmlns:a16="http://schemas.microsoft.com/office/drawing/2014/main" id="{A2AC5D11-25EF-4E89-A224-A08F279A2C85}"/>
              </a:ext>
            </a:extLst>
          </p:cNvPr>
          <p:cNvSpPr/>
          <p:nvPr/>
        </p:nvSpPr>
        <p:spPr>
          <a:xfrm>
            <a:off x="135831" y="1907540"/>
            <a:ext cx="3711755" cy="369332"/>
          </a:xfrm>
          <a:prstGeom prst="cube">
            <a:avLst>
              <a:gd name="adj" fmla="val 9842"/>
            </a:avLst>
          </a:prstGeom>
          <a:solidFill>
            <a:srgbClr val="FFFF00"/>
          </a:solidFill>
          <a:ln>
            <a:solidFill>
              <a:srgbClr val="227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dirty="0">
                <a:solidFill>
                  <a:schemeClr val="tx1">
                    <a:lumMod val="95000"/>
                    <a:lumOff val="5000"/>
                  </a:schemeClr>
                </a:solidFill>
                <a:latin typeface="Arial Narrow" panose="020B0606020202030204" pitchFamily="34" charset="0"/>
              </a:rPr>
              <a:t>POEA Section 19</a:t>
            </a:r>
          </a:p>
        </p:txBody>
      </p:sp>
      <p:sp>
        <p:nvSpPr>
          <p:cNvPr id="32" name="Cube 31">
            <a:extLst>
              <a:ext uri="{FF2B5EF4-FFF2-40B4-BE49-F238E27FC236}">
                <a16:creationId xmlns:a16="http://schemas.microsoft.com/office/drawing/2014/main" id="{BFB9F589-D1A7-4C1D-A17C-806ABDBC2084}"/>
              </a:ext>
            </a:extLst>
          </p:cNvPr>
          <p:cNvSpPr/>
          <p:nvPr/>
        </p:nvSpPr>
        <p:spPr>
          <a:xfrm>
            <a:off x="4168280" y="1907540"/>
            <a:ext cx="3711754" cy="369332"/>
          </a:xfrm>
          <a:prstGeom prst="cube">
            <a:avLst>
              <a:gd name="adj" fmla="val 9842"/>
            </a:avLst>
          </a:prstGeom>
          <a:solidFill>
            <a:srgbClr val="FFFF00"/>
          </a:solidFill>
          <a:ln>
            <a:solidFill>
              <a:srgbClr val="227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dirty="0">
                <a:solidFill>
                  <a:schemeClr val="tx1">
                    <a:lumMod val="95000"/>
                    <a:lumOff val="5000"/>
                  </a:schemeClr>
                </a:solidFill>
                <a:latin typeface="Arial Narrow" panose="020B0606020202030204" pitchFamily="34" charset="0"/>
              </a:rPr>
              <a:t>ITF </a:t>
            </a:r>
            <a:r>
              <a:rPr lang="en-PH" dirty="0" err="1">
                <a:solidFill>
                  <a:schemeClr val="tx1">
                    <a:lumMod val="95000"/>
                    <a:lumOff val="5000"/>
                  </a:schemeClr>
                </a:solidFill>
                <a:latin typeface="Arial Narrow" panose="020B0606020202030204" pitchFamily="34" charset="0"/>
              </a:rPr>
              <a:t>Ver.di</a:t>
            </a:r>
            <a:r>
              <a:rPr lang="en-PH" dirty="0">
                <a:solidFill>
                  <a:schemeClr val="tx1">
                    <a:lumMod val="95000"/>
                    <a:lumOff val="5000"/>
                  </a:schemeClr>
                </a:solidFill>
                <a:latin typeface="Arial Narrow" panose="020B0606020202030204" pitchFamily="34" charset="0"/>
              </a:rPr>
              <a:t> CBA (Annex 1)</a:t>
            </a:r>
          </a:p>
        </p:txBody>
      </p:sp>
      <p:sp>
        <p:nvSpPr>
          <p:cNvPr id="33" name="Cube 32">
            <a:extLst>
              <a:ext uri="{FF2B5EF4-FFF2-40B4-BE49-F238E27FC236}">
                <a16:creationId xmlns:a16="http://schemas.microsoft.com/office/drawing/2014/main" id="{02D4C406-9170-4D73-9EB9-10C9ACC70169}"/>
              </a:ext>
            </a:extLst>
          </p:cNvPr>
          <p:cNvSpPr/>
          <p:nvPr/>
        </p:nvSpPr>
        <p:spPr>
          <a:xfrm>
            <a:off x="8200728" y="1907540"/>
            <a:ext cx="3760912" cy="369332"/>
          </a:xfrm>
          <a:prstGeom prst="cube">
            <a:avLst>
              <a:gd name="adj" fmla="val 9842"/>
            </a:avLst>
          </a:prstGeom>
          <a:solidFill>
            <a:srgbClr val="FFFF00"/>
          </a:solidFill>
          <a:ln>
            <a:solidFill>
              <a:srgbClr val="227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dirty="0">
                <a:solidFill>
                  <a:schemeClr val="tx1">
                    <a:lumMod val="95000"/>
                    <a:lumOff val="5000"/>
                  </a:schemeClr>
                </a:solidFill>
                <a:latin typeface="Arial Narrow" panose="020B0606020202030204" pitchFamily="34" charset="0"/>
              </a:rPr>
              <a:t>Marlow Standard Terms &amp; Conditions</a:t>
            </a:r>
          </a:p>
        </p:txBody>
      </p:sp>
    </p:spTree>
    <p:extLst>
      <p:ext uri="{BB962C8B-B14F-4D97-AF65-F5344CB8AC3E}">
        <p14:creationId xmlns:p14="http://schemas.microsoft.com/office/powerpoint/2010/main" val="2161041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0110"/>
            <a:ext cx="12177136" cy="5635402"/>
          </a:xfrm>
          <a:prstGeom prst="rect">
            <a:avLst/>
          </a:prstGeom>
        </p:spPr>
      </p:pic>
      <p:sp>
        <p:nvSpPr>
          <p:cNvPr id="8" name="Title 9">
            <a:extLst>
              <a:ext uri="{FF2B5EF4-FFF2-40B4-BE49-F238E27FC236}">
                <a16:creationId xmlns:a16="http://schemas.microsoft.com/office/drawing/2014/main" id="{782EDB1A-B93C-44A9-B3A9-A104B99C1B29}"/>
              </a:ext>
            </a:extLst>
          </p:cNvPr>
          <p:cNvSpPr>
            <a:spLocks noGrp="1"/>
          </p:cNvSpPr>
          <p:nvPr>
            <p:ph type="title"/>
          </p:nvPr>
        </p:nvSpPr>
        <p:spPr>
          <a:xfrm>
            <a:off x="119336" y="0"/>
            <a:ext cx="11305256" cy="1274058"/>
          </a:xfrm>
        </p:spPr>
        <p:txBody>
          <a:bodyPr/>
          <a:lstStyle/>
          <a:p>
            <a:r>
              <a:rPr lang="en-US" sz="4000" dirty="0"/>
              <a:t>PSC INSPECTIONS</a:t>
            </a:r>
            <a:br>
              <a:rPr lang="en-US" sz="4000" dirty="0"/>
            </a:br>
            <a:r>
              <a:rPr lang="en-GB" sz="4000" dirty="0">
                <a:solidFill>
                  <a:srgbClr val="0093BB"/>
                </a:solidFill>
              </a:rPr>
              <a:t>TOP 3 CATEGORIES OF DEFICIENCIES – 2019 REPORT</a:t>
            </a:r>
          </a:p>
        </p:txBody>
      </p:sp>
      <p:cxnSp>
        <p:nvCxnSpPr>
          <p:cNvPr id="11" name="Straight Connector 10">
            <a:extLst>
              <a:ext uri="{FF2B5EF4-FFF2-40B4-BE49-F238E27FC236}">
                <a16:creationId xmlns:a16="http://schemas.microsoft.com/office/drawing/2014/main" id="{144866E7-F316-47D5-8BCA-8ADDC50B6180}"/>
              </a:ext>
            </a:extLst>
          </p:cNvPr>
          <p:cNvCxnSpPr/>
          <p:nvPr/>
        </p:nvCxnSpPr>
        <p:spPr>
          <a:xfrm>
            <a:off x="0" y="127405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935760" y="6237312"/>
            <a:ext cx="424847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282A3003-7C9D-4A75-93B7-6871703C81F7}"/>
              </a:ext>
            </a:extLst>
          </p:cNvPr>
          <p:cNvSpPr/>
          <p:nvPr/>
        </p:nvSpPr>
        <p:spPr>
          <a:xfrm>
            <a:off x="623392" y="3222673"/>
            <a:ext cx="2808312" cy="40834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PH" sz="2200" b="1" dirty="0">
                <a:solidFill>
                  <a:schemeClr val="bg1"/>
                </a:solidFill>
              </a:rPr>
              <a:t>US COAST GUARD</a:t>
            </a:r>
          </a:p>
        </p:txBody>
      </p:sp>
      <p:sp>
        <p:nvSpPr>
          <p:cNvPr id="64" name="Rectangle 63">
            <a:extLst>
              <a:ext uri="{FF2B5EF4-FFF2-40B4-BE49-F238E27FC236}">
                <a16:creationId xmlns:a16="http://schemas.microsoft.com/office/drawing/2014/main" id="{C4178DB0-E985-44F8-B74C-FE5413A078F6}"/>
              </a:ext>
            </a:extLst>
          </p:cNvPr>
          <p:cNvSpPr/>
          <p:nvPr/>
        </p:nvSpPr>
        <p:spPr>
          <a:xfrm>
            <a:off x="784332" y="3636534"/>
            <a:ext cx="2647372" cy="10404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en-PH" sz="2200" b="1" dirty="0">
                <a:solidFill>
                  <a:srgbClr val="920000"/>
                </a:solidFill>
              </a:rPr>
              <a:t>1. ISM</a:t>
            </a:r>
          </a:p>
          <a:p>
            <a:r>
              <a:rPr lang="en-PH" sz="2200" b="1" dirty="0">
                <a:solidFill>
                  <a:srgbClr val="FF0000"/>
                </a:solidFill>
              </a:rPr>
              <a:t>2. Fire Safety</a:t>
            </a:r>
          </a:p>
          <a:p>
            <a:r>
              <a:rPr lang="en-PH" sz="2200" b="1" dirty="0">
                <a:solidFill>
                  <a:srgbClr val="00B050"/>
                </a:solidFill>
              </a:rPr>
              <a:t>3. MARPOL Annex I</a:t>
            </a:r>
          </a:p>
        </p:txBody>
      </p:sp>
      <p:sp>
        <p:nvSpPr>
          <p:cNvPr id="72" name="Rectangle 71">
            <a:extLst>
              <a:ext uri="{FF2B5EF4-FFF2-40B4-BE49-F238E27FC236}">
                <a16:creationId xmlns:a16="http://schemas.microsoft.com/office/drawing/2014/main" id="{03DB4876-6092-48A7-83B0-8F14BA9D743F}"/>
              </a:ext>
            </a:extLst>
          </p:cNvPr>
          <p:cNvSpPr/>
          <p:nvPr/>
        </p:nvSpPr>
        <p:spPr>
          <a:xfrm>
            <a:off x="5652167" y="4140784"/>
            <a:ext cx="3172936" cy="40834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PH" sz="2200" b="1" dirty="0">
                <a:solidFill>
                  <a:schemeClr val="bg1"/>
                </a:solidFill>
              </a:rPr>
              <a:t>INDIAN OCEAN MOU</a:t>
            </a:r>
          </a:p>
        </p:txBody>
      </p:sp>
      <p:sp>
        <p:nvSpPr>
          <p:cNvPr id="74" name="Rectangle 73">
            <a:extLst>
              <a:ext uri="{FF2B5EF4-FFF2-40B4-BE49-F238E27FC236}">
                <a16:creationId xmlns:a16="http://schemas.microsoft.com/office/drawing/2014/main" id="{43A3008F-6719-4435-B576-EE0F973C312D}"/>
              </a:ext>
            </a:extLst>
          </p:cNvPr>
          <p:cNvSpPr/>
          <p:nvPr/>
        </p:nvSpPr>
        <p:spPr>
          <a:xfrm>
            <a:off x="5813107" y="4564819"/>
            <a:ext cx="3011996" cy="10191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en-PH" sz="2200" b="1" dirty="0">
                <a:solidFill>
                  <a:srgbClr val="FF0000"/>
                </a:solidFill>
              </a:rPr>
              <a:t>1. Fire Safety</a:t>
            </a:r>
          </a:p>
          <a:p>
            <a:r>
              <a:rPr lang="en-PH" sz="2200" b="1" dirty="0">
                <a:solidFill>
                  <a:srgbClr val="F37021"/>
                </a:solidFill>
              </a:rPr>
              <a:t>2. Safety of Navigation</a:t>
            </a:r>
          </a:p>
          <a:p>
            <a:r>
              <a:rPr lang="en-PH" sz="2200" b="1" dirty="0">
                <a:solidFill>
                  <a:srgbClr val="CCA500"/>
                </a:solidFill>
              </a:rPr>
              <a:t>3. Life-saving Appliances</a:t>
            </a:r>
          </a:p>
        </p:txBody>
      </p:sp>
      <p:sp>
        <p:nvSpPr>
          <p:cNvPr id="66" name="Rectangle 65">
            <a:extLst>
              <a:ext uri="{FF2B5EF4-FFF2-40B4-BE49-F238E27FC236}">
                <a16:creationId xmlns:a16="http://schemas.microsoft.com/office/drawing/2014/main" id="{6333A725-CE6F-4DFA-9662-C75D508B741F}"/>
              </a:ext>
            </a:extLst>
          </p:cNvPr>
          <p:cNvSpPr/>
          <p:nvPr/>
        </p:nvSpPr>
        <p:spPr>
          <a:xfrm>
            <a:off x="5663952" y="4552117"/>
            <a:ext cx="216024" cy="333028"/>
          </a:xfrm>
          <a:prstGeom prst="rect">
            <a:avLst/>
          </a:prstGeom>
          <a:gradFill flip="none" rotWithShape="1">
            <a:gsLst>
              <a:gs pos="0">
                <a:schemeClr val="bg1">
                  <a:lumMod val="95000"/>
                </a:schemeClr>
              </a:gs>
              <a:gs pos="100000">
                <a:srgbClr val="FF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H" sz="2000" b="1" dirty="0"/>
          </a:p>
        </p:txBody>
      </p:sp>
      <p:sp>
        <p:nvSpPr>
          <p:cNvPr id="76" name="Rectangle 75">
            <a:extLst>
              <a:ext uri="{FF2B5EF4-FFF2-40B4-BE49-F238E27FC236}">
                <a16:creationId xmlns:a16="http://schemas.microsoft.com/office/drawing/2014/main" id="{353D9762-64A1-4E36-A0D3-D4E225623E3A}"/>
              </a:ext>
            </a:extLst>
          </p:cNvPr>
          <p:cNvSpPr/>
          <p:nvPr/>
        </p:nvSpPr>
        <p:spPr>
          <a:xfrm>
            <a:off x="5663952" y="4896172"/>
            <a:ext cx="216024" cy="333028"/>
          </a:xfrm>
          <a:prstGeom prst="rect">
            <a:avLst/>
          </a:prstGeom>
          <a:gradFill flip="none" rotWithShape="1">
            <a:gsLst>
              <a:gs pos="0">
                <a:schemeClr val="bg1">
                  <a:lumMod val="95000"/>
                </a:schemeClr>
              </a:gs>
              <a:gs pos="100000">
                <a:srgbClr val="ED620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H" sz="2000" b="1" dirty="0"/>
          </a:p>
        </p:txBody>
      </p:sp>
      <p:sp>
        <p:nvSpPr>
          <p:cNvPr id="78" name="Rectangle 77">
            <a:extLst>
              <a:ext uri="{FF2B5EF4-FFF2-40B4-BE49-F238E27FC236}">
                <a16:creationId xmlns:a16="http://schemas.microsoft.com/office/drawing/2014/main" id="{AF82D1E1-FCD0-47C4-8661-56B0695EE54C}"/>
              </a:ext>
            </a:extLst>
          </p:cNvPr>
          <p:cNvSpPr/>
          <p:nvPr/>
        </p:nvSpPr>
        <p:spPr>
          <a:xfrm>
            <a:off x="5663952" y="5256212"/>
            <a:ext cx="216024" cy="333028"/>
          </a:xfrm>
          <a:prstGeom prst="rect">
            <a:avLst/>
          </a:prstGeom>
          <a:gradFill flip="none" rotWithShape="1">
            <a:gsLst>
              <a:gs pos="0">
                <a:schemeClr val="bg1">
                  <a:lumMod val="95000"/>
                </a:schemeClr>
              </a:gs>
              <a:gs pos="100000">
                <a:srgbClr val="CCA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H" sz="2000" b="1" dirty="0"/>
          </a:p>
        </p:txBody>
      </p:sp>
      <p:sp>
        <p:nvSpPr>
          <p:cNvPr id="84" name="Rectangle 83">
            <a:extLst>
              <a:ext uri="{FF2B5EF4-FFF2-40B4-BE49-F238E27FC236}">
                <a16:creationId xmlns:a16="http://schemas.microsoft.com/office/drawing/2014/main" id="{231BAD89-8B57-4769-81ED-39B934A9842E}"/>
              </a:ext>
            </a:extLst>
          </p:cNvPr>
          <p:cNvSpPr/>
          <p:nvPr/>
        </p:nvSpPr>
        <p:spPr>
          <a:xfrm>
            <a:off x="623392" y="3639818"/>
            <a:ext cx="216024" cy="333028"/>
          </a:xfrm>
          <a:prstGeom prst="rect">
            <a:avLst/>
          </a:prstGeom>
          <a:gradFill flip="none" rotWithShape="1">
            <a:gsLst>
              <a:gs pos="0">
                <a:schemeClr val="bg1">
                  <a:lumMod val="95000"/>
                </a:schemeClr>
              </a:gs>
              <a:gs pos="100000">
                <a:srgbClr val="92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H" sz="2000" b="1" dirty="0"/>
          </a:p>
        </p:txBody>
      </p:sp>
      <p:sp>
        <p:nvSpPr>
          <p:cNvPr id="86" name="Rectangle 85">
            <a:extLst>
              <a:ext uri="{FF2B5EF4-FFF2-40B4-BE49-F238E27FC236}">
                <a16:creationId xmlns:a16="http://schemas.microsoft.com/office/drawing/2014/main" id="{BB85D441-4443-4158-9573-052351DE2CEA}"/>
              </a:ext>
            </a:extLst>
          </p:cNvPr>
          <p:cNvSpPr/>
          <p:nvPr/>
        </p:nvSpPr>
        <p:spPr>
          <a:xfrm>
            <a:off x="623392" y="3983873"/>
            <a:ext cx="216024" cy="333028"/>
          </a:xfrm>
          <a:prstGeom prst="rect">
            <a:avLst/>
          </a:prstGeom>
          <a:gradFill flip="none" rotWithShape="1">
            <a:gsLst>
              <a:gs pos="0">
                <a:schemeClr val="bg1">
                  <a:lumMod val="95000"/>
                </a:schemeClr>
              </a:gs>
              <a:gs pos="100000">
                <a:srgbClr val="FF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H" sz="2000" b="1" dirty="0"/>
          </a:p>
        </p:txBody>
      </p:sp>
      <p:sp>
        <p:nvSpPr>
          <p:cNvPr id="88" name="Rectangle 87">
            <a:extLst>
              <a:ext uri="{FF2B5EF4-FFF2-40B4-BE49-F238E27FC236}">
                <a16:creationId xmlns:a16="http://schemas.microsoft.com/office/drawing/2014/main" id="{CDEE6EB7-8AEF-4FF5-8547-D78AE4F6CFBE}"/>
              </a:ext>
            </a:extLst>
          </p:cNvPr>
          <p:cNvSpPr/>
          <p:nvPr/>
        </p:nvSpPr>
        <p:spPr>
          <a:xfrm>
            <a:off x="623392" y="4343913"/>
            <a:ext cx="216024" cy="333028"/>
          </a:xfrm>
          <a:prstGeom prst="rect">
            <a:avLst/>
          </a:prstGeom>
          <a:gradFill flip="none" rotWithShape="1">
            <a:gsLst>
              <a:gs pos="0">
                <a:schemeClr val="bg1">
                  <a:lumMod val="95000"/>
                </a:schemeClr>
              </a:gs>
              <a:gs pos="100000">
                <a:srgbClr val="00B05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H" sz="2000" b="1" dirty="0"/>
          </a:p>
        </p:txBody>
      </p:sp>
      <p:sp>
        <p:nvSpPr>
          <p:cNvPr id="98" name="Rectangle 97">
            <a:extLst>
              <a:ext uri="{FF2B5EF4-FFF2-40B4-BE49-F238E27FC236}">
                <a16:creationId xmlns:a16="http://schemas.microsoft.com/office/drawing/2014/main" id="{82C33730-3102-41B6-B156-44DA8BD4E50D}"/>
              </a:ext>
            </a:extLst>
          </p:cNvPr>
          <p:cNvSpPr/>
          <p:nvPr/>
        </p:nvSpPr>
        <p:spPr>
          <a:xfrm>
            <a:off x="9207964" y="5141639"/>
            <a:ext cx="2808312" cy="40834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PH" sz="2200" b="1" dirty="0">
                <a:solidFill>
                  <a:schemeClr val="bg1"/>
                </a:solidFill>
              </a:rPr>
              <a:t>AMSA</a:t>
            </a:r>
          </a:p>
        </p:txBody>
      </p:sp>
      <p:sp>
        <p:nvSpPr>
          <p:cNvPr id="100" name="Rectangle 99">
            <a:extLst>
              <a:ext uri="{FF2B5EF4-FFF2-40B4-BE49-F238E27FC236}">
                <a16:creationId xmlns:a16="http://schemas.microsoft.com/office/drawing/2014/main" id="{32DF2BA6-00B2-483C-990A-F7C6F73EE676}"/>
              </a:ext>
            </a:extLst>
          </p:cNvPr>
          <p:cNvSpPr/>
          <p:nvPr/>
        </p:nvSpPr>
        <p:spPr>
          <a:xfrm>
            <a:off x="9368904" y="5555500"/>
            <a:ext cx="2647372" cy="10404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en-PH" sz="2200" b="1" dirty="0">
                <a:solidFill>
                  <a:srgbClr val="920000"/>
                </a:solidFill>
              </a:rPr>
              <a:t>1. ISM</a:t>
            </a:r>
          </a:p>
          <a:p>
            <a:r>
              <a:rPr lang="en-PH" sz="2200" b="1" dirty="0">
                <a:solidFill>
                  <a:srgbClr val="FF0000"/>
                </a:solidFill>
              </a:rPr>
              <a:t>2. Fire Safety</a:t>
            </a:r>
          </a:p>
          <a:p>
            <a:r>
              <a:rPr lang="en-PH" sz="2200" b="1" dirty="0">
                <a:solidFill>
                  <a:srgbClr val="9966FF"/>
                </a:solidFill>
              </a:rPr>
              <a:t>3. Emergency Systems</a:t>
            </a:r>
          </a:p>
        </p:txBody>
      </p:sp>
      <p:sp>
        <p:nvSpPr>
          <p:cNvPr id="102" name="Rectangle 101">
            <a:extLst>
              <a:ext uri="{FF2B5EF4-FFF2-40B4-BE49-F238E27FC236}">
                <a16:creationId xmlns:a16="http://schemas.microsoft.com/office/drawing/2014/main" id="{A885430D-FA4C-477B-89CE-84F5BAF563C6}"/>
              </a:ext>
            </a:extLst>
          </p:cNvPr>
          <p:cNvSpPr/>
          <p:nvPr/>
        </p:nvSpPr>
        <p:spPr>
          <a:xfrm>
            <a:off x="9207964" y="5558784"/>
            <a:ext cx="216024" cy="333028"/>
          </a:xfrm>
          <a:prstGeom prst="rect">
            <a:avLst/>
          </a:prstGeom>
          <a:gradFill flip="none" rotWithShape="1">
            <a:gsLst>
              <a:gs pos="0">
                <a:schemeClr val="bg1">
                  <a:lumMod val="95000"/>
                </a:schemeClr>
              </a:gs>
              <a:gs pos="100000">
                <a:srgbClr val="92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H" sz="2000" b="1" dirty="0"/>
          </a:p>
        </p:txBody>
      </p:sp>
      <p:sp>
        <p:nvSpPr>
          <p:cNvPr id="104" name="Rectangle 103">
            <a:extLst>
              <a:ext uri="{FF2B5EF4-FFF2-40B4-BE49-F238E27FC236}">
                <a16:creationId xmlns:a16="http://schemas.microsoft.com/office/drawing/2014/main" id="{C5838AB6-F797-4D07-946A-1D8C6E8BF127}"/>
              </a:ext>
            </a:extLst>
          </p:cNvPr>
          <p:cNvSpPr/>
          <p:nvPr/>
        </p:nvSpPr>
        <p:spPr>
          <a:xfrm>
            <a:off x="9207964" y="5902839"/>
            <a:ext cx="216024" cy="333028"/>
          </a:xfrm>
          <a:prstGeom prst="rect">
            <a:avLst/>
          </a:prstGeom>
          <a:gradFill flip="none" rotWithShape="1">
            <a:gsLst>
              <a:gs pos="0">
                <a:schemeClr val="bg1">
                  <a:lumMod val="95000"/>
                </a:schemeClr>
              </a:gs>
              <a:gs pos="100000">
                <a:srgbClr val="FF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H" sz="2000" b="1" dirty="0"/>
          </a:p>
        </p:txBody>
      </p:sp>
      <p:sp>
        <p:nvSpPr>
          <p:cNvPr id="106" name="Rectangle 105">
            <a:extLst>
              <a:ext uri="{FF2B5EF4-FFF2-40B4-BE49-F238E27FC236}">
                <a16:creationId xmlns:a16="http://schemas.microsoft.com/office/drawing/2014/main" id="{AE321B2C-F6C4-4051-AD76-684DDE49401E}"/>
              </a:ext>
            </a:extLst>
          </p:cNvPr>
          <p:cNvSpPr/>
          <p:nvPr/>
        </p:nvSpPr>
        <p:spPr>
          <a:xfrm>
            <a:off x="9207964" y="6262879"/>
            <a:ext cx="216024" cy="333028"/>
          </a:xfrm>
          <a:prstGeom prst="rect">
            <a:avLst/>
          </a:prstGeom>
          <a:gradFill flip="none" rotWithShape="1">
            <a:gsLst>
              <a:gs pos="0">
                <a:schemeClr val="bg1">
                  <a:lumMod val="94000"/>
                </a:schemeClr>
              </a:gs>
              <a:gs pos="100000">
                <a:srgbClr val="9966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H" sz="2000" b="1" dirty="0"/>
          </a:p>
        </p:txBody>
      </p:sp>
      <p:sp>
        <p:nvSpPr>
          <p:cNvPr id="108" name="Rectangle 107">
            <a:extLst>
              <a:ext uri="{FF2B5EF4-FFF2-40B4-BE49-F238E27FC236}">
                <a16:creationId xmlns:a16="http://schemas.microsoft.com/office/drawing/2014/main" id="{55958F78-A9E1-4F98-B2CA-BE7B5C169527}"/>
              </a:ext>
            </a:extLst>
          </p:cNvPr>
          <p:cNvSpPr/>
          <p:nvPr/>
        </p:nvSpPr>
        <p:spPr>
          <a:xfrm>
            <a:off x="2783632" y="1569129"/>
            <a:ext cx="3096344" cy="40834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PH" sz="2200" b="1" dirty="0">
                <a:solidFill>
                  <a:schemeClr val="bg1"/>
                </a:solidFill>
              </a:rPr>
              <a:t>PARIS MOU</a:t>
            </a:r>
          </a:p>
        </p:txBody>
      </p:sp>
      <p:sp>
        <p:nvSpPr>
          <p:cNvPr id="110" name="Rectangle 109">
            <a:extLst>
              <a:ext uri="{FF2B5EF4-FFF2-40B4-BE49-F238E27FC236}">
                <a16:creationId xmlns:a16="http://schemas.microsoft.com/office/drawing/2014/main" id="{614DCD1D-E1C3-4BB4-81C1-FB3A44F01A44}"/>
              </a:ext>
            </a:extLst>
          </p:cNvPr>
          <p:cNvSpPr/>
          <p:nvPr/>
        </p:nvSpPr>
        <p:spPr>
          <a:xfrm>
            <a:off x="2944572" y="1993164"/>
            <a:ext cx="2935404" cy="10191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en-PH" sz="2200" b="1" dirty="0">
                <a:solidFill>
                  <a:srgbClr val="FF0000"/>
                </a:solidFill>
              </a:rPr>
              <a:t>1. Fire Safety</a:t>
            </a:r>
          </a:p>
          <a:p>
            <a:r>
              <a:rPr lang="en-PH" sz="2200" b="1" dirty="0">
                <a:solidFill>
                  <a:srgbClr val="F37021"/>
                </a:solidFill>
              </a:rPr>
              <a:t>2. Safety of Navigation</a:t>
            </a:r>
          </a:p>
          <a:p>
            <a:r>
              <a:rPr lang="en-PH" sz="2200" b="1" dirty="0">
                <a:solidFill>
                  <a:srgbClr val="CCA500"/>
                </a:solidFill>
              </a:rPr>
              <a:t>3. Life-saving Appliances</a:t>
            </a:r>
          </a:p>
        </p:txBody>
      </p:sp>
      <p:sp>
        <p:nvSpPr>
          <p:cNvPr id="112" name="Rectangle 111">
            <a:extLst>
              <a:ext uri="{FF2B5EF4-FFF2-40B4-BE49-F238E27FC236}">
                <a16:creationId xmlns:a16="http://schemas.microsoft.com/office/drawing/2014/main" id="{D40650EC-3CC5-4CF0-8C81-288767C64B7C}"/>
              </a:ext>
            </a:extLst>
          </p:cNvPr>
          <p:cNvSpPr/>
          <p:nvPr/>
        </p:nvSpPr>
        <p:spPr>
          <a:xfrm>
            <a:off x="2795417" y="1980462"/>
            <a:ext cx="216024" cy="333028"/>
          </a:xfrm>
          <a:prstGeom prst="rect">
            <a:avLst/>
          </a:prstGeom>
          <a:gradFill flip="none" rotWithShape="1">
            <a:gsLst>
              <a:gs pos="0">
                <a:schemeClr val="bg1">
                  <a:lumMod val="95000"/>
                </a:schemeClr>
              </a:gs>
              <a:gs pos="100000">
                <a:srgbClr val="FF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H" sz="2000" b="1" dirty="0"/>
          </a:p>
        </p:txBody>
      </p:sp>
      <p:sp>
        <p:nvSpPr>
          <p:cNvPr id="114" name="Rectangle 113">
            <a:extLst>
              <a:ext uri="{FF2B5EF4-FFF2-40B4-BE49-F238E27FC236}">
                <a16:creationId xmlns:a16="http://schemas.microsoft.com/office/drawing/2014/main" id="{757B46D3-4A38-4941-9E3B-BABB5D185581}"/>
              </a:ext>
            </a:extLst>
          </p:cNvPr>
          <p:cNvSpPr/>
          <p:nvPr/>
        </p:nvSpPr>
        <p:spPr>
          <a:xfrm>
            <a:off x="2795417" y="2324517"/>
            <a:ext cx="216024" cy="333028"/>
          </a:xfrm>
          <a:prstGeom prst="rect">
            <a:avLst/>
          </a:prstGeom>
          <a:gradFill flip="none" rotWithShape="1">
            <a:gsLst>
              <a:gs pos="0">
                <a:schemeClr val="bg1">
                  <a:lumMod val="95000"/>
                </a:schemeClr>
              </a:gs>
              <a:gs pos="100000">
                <a:srgbClr val="ED620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H" sz="2000" b="1" dirty="0"/>
          </a:p>
        </p:txBody>
      </p:sp>
      <p:sp>
        <p:nvSpPr>
          <p:cNvPr id="116" name="Rectangle 115">
            <a:extLst>
              <a:ext uri="{FF2B5EF4-FFF2-40B4-BE49-F238E27FC236}">
                <a16:creationId xmlns:a16="http://schemas.microsoft.com/office/drawing/2014/main" id="{8ED9BCF1-ADD7-4C48-8DCD-5A6DB8D84FE9}"/>
              </a:ext>
            </a:extLst>
          </p:cNvPr>
          <p:cNvSpPr/>
          <p:nvPr/>
        </p:nvSpPr>
        <p:spPr>
          <a:xfrm>
            <a:off x="2795417" y="2684557"/>
            <a:ext cx="216024" cy="333028"/>
          </a:xfrm>
          <a:prstGeom prst="rect">
            <a:avLst/>
          </a:prstGeom>
          <a:gradFill flip="none" rotWithShape="1">
            <a:gsLst>
              <a:gs pos="0">
                <a:schemeClr val="bg1">
                  <a:lumMod val="95000"/>
                </a:schemeClr>
              </a:gs>
              <a:gs pos="100000">
                <a:srgbClr val="CCA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H" sz="2000" b="1" dirty="0"/>
          </a:p>
        </p:txBody>
      </p:sp>
      <p:sp>
        <p:nvSpPr>
          <p:cNvPr id="118" name="Rectangle 117">
            <a:extLst>
              <a:ext uri="{FF2B5EF4-FFF2-40B4-BE49-F238E27FC236}">
                <a16:creationId xmlns:a16="http://schemas.microsoft.com/office/drawing/2014/main" id="{EDA76FAA-BD2F-49F9-ABC5-0E7D63AF6ED1}"/>
              </a:ext>
            </a:extLst>
          </p:cNvPr>
          <p:cNvSpPr/>
          <p:nvPr/>
        </p:nvSpPr>
        <p:spPr>
          <a:xfrm>
            <a:off x="9048328" y="2340584"/>
            <a:ext cx="3096344" cy="40834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PH" sz="2200" b="1" dirty="0">
                <a:solidFill>
                  <a:schemeClr val="bg1"/>
                </a:solidFill>
              </a:rPr>
              <a:t>TOKYO MOU</a:t>
            </a:r>
          </a:p>
        </p:txBody>
      </p:sp>
      <p:sp>
        <p:nvSpPr>
          <p:cNvPr id="120" name="Rectangle 119">
            <a:extLst>
              <a:ext uri="{FF2B5EF4-FFF2-40B4-BE49-F238E27FC236}">
                <a16:creationId xmlns:a16="http://schemas.microsoft.com/office/drawing/2014/main" id="{9CF9A786-5A04-4A6C-B94E-BD00003AC40C}"/>
              </a:ext>
            </a:extLst>
          </p:cNvPr>
          <p:cNvSpPr/>
          <p:nvPr/>
        </p:nvSpPr>
        <p:spPr>
          <a:xfrm>
            <a:off x="9209268" y="2764619"/>
            <a:ext cx="2935404" cy="10191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en-PH" sz="2200" b="1" dirty="0">
                <a:solidFill>
                  <a:srgbClr val="CCA500"/>
                </a:solidFill>
              </a:rPr>
              <a:t>1. Life-saving Appliances</a:t>
            </a:r>
          </a:p>
          <a:p>
            <a:r>
              <a:rPr lang="en-PH" sz="2200" b="1" dirty="0">
                <a:solidFill>
                  <a:srgbClr val="920000"/>
                </a:solidFill>
              </a:rPr>
              <a:t>2. ISM</a:t>
            </a:r>
          </a:p>
          <a:p>
            <a:r>
              <a:rPr lang="en-PH" sz="2200" b="1" dirty="0">
                <a:solidFill>
                  <a:srgbClr val="FF0000"/>
                </a:solidFill>
              </a:rPr>
              <a:t>3. Fire Safety</a:t>
            </a:r>
          </a:p>
        </p:txBody>
      </p:sp>
      <p:sp>
        <p:nvSpPr>
          <p:cNvPr id="122" name="Rectangle 121">
            <a:extLst>
              <a:ext uri="{FF2B5EF4-FFF2-40B4-BE49-F238E27FC236}">
                <a16:creationId xmlns:a16="http://schemas.microsoft.com/office/drawing/2014/main" id="{95637197-DBD4-4419-8F4C-5E225B10CD83}"/>
              </a:ext>
            </a:extLst>
          </p:cNvPr>
          <p:cNvSpPr/>
          <p:nvPr/>
        </p:nvSpPr>
        <p:spPr>
          <a:xfrm>
            <a:off x="9060113" y="2751917"/>
            <a:ext cx="216024" cy="333028"/>
          </a:xfrm>
          <a:prstGeom prst="rect">
            <a:avLst/>
          </a:prstGeom>
          <a:gradFill flip="none" rotWithShape="1">
            <a:gsLst>
              <a:gs pos="0">
                <a:schemeClr val="bg1">
                  <a:lumMod val="95000"/>
                </a:schemeClr>
              </a:gs>
              <a:gs pos="100000">
                <a:srgbClr val="CCA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H" sz="2000" b="1" dirty="0"/>
          </a:p>
        </p:txBody>
      </p:sp>
      <p:sp>
        <p:nvSpPr>
          <p:cNvPr id="124" name="Rectangle 123">
            <a:extLst>
              <a:ext uri="{FF2B5EF4-FFF2-40B4-BE49-F238E27FC236}">
                <a16:creationId xmlns:a16="http://schemas.microsoft.com/office/drawing/2014/main" id="{871A5ACE-C806-483A-8AD1-9F1C9484A960}"/>
              </a:ext>
            </a:extLst>
          </p:cNvPr>
          <p:cNvSpPr/>
          <p:nvPr/>
        </p:nvSpPr>
        <p:spPr>
          <a:xfrm>
            <a:off x="9060113" y="3095972"/>
            <a:ext cx="216024" cy="333028"/>
          </a:xfrm>
          <a:prstGeom prst="rect">
            <a:avLst/>
          </a:prstGeom>
          <a:gradFill flip="none" rotWithShape="1">
            <a:gsLst>
              <a:gs pos="0">
                <a:schemeClr val="bg1">
                  <a:lumMod val="95000"/>
                </a:schemeClr>
              </a:gs>
              <a:gs pos="100000">
                <a:srgbClr val="92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H" sz="2000" b="1" dirty="0"/>
          </a:p>
        </p:txBody>
      </p:sp>
      <p:sp>
        <p:nvSpPr>
          <p:cNvPr id="126" name="Rectangle 125">
            <a:extLst>
              <a:ext uri="{FF2B5EF4-FFF2-40B4-BE49-F238E27FC236}">
                <a16:creationId xmlns:a16="http://schemas.microsoft.com/office/drawing/2014/main" id="{332CD753-67AA-4CF5-AD87-8A89B3BAE5B5}"/>
              </a:ext>
            </a:extLst>
          </p:cNvPr>
          <p:cNvSpPr/>
          <p:nvPr/>
        </p:nvSpPr>
        <p:spPr>
          <a:xfrm>
            <a:off x="9060113" y="3456012"/>
            <a:ext cx="216024" cy="333028"/>
          </a:xfrm>
          <a:prstGeom prst="rect">
            <a:avLst/>
          </a:prstGeom>
          <a:gradFill flip="none" rotWithShape="1">
            <a:gsLst>
              <a:gs pos="0">
                <a:schemeClr val="bg1">
                  <a:lumMod val="95000"/>
                </a:schemeClr>
              </a:gs>
              <a:gs pos="100000">
                <a:srgbClr val="FF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H" sz="2000" b="1" dirty="0"/>
          </a:p>
        </p:txBody>
      </p:sp>
      <p:sp>
        <p:nvSpPr>
          <p:cNvPr id="128" name="Rectangle 127">
            <a:extLst>
              <a:ext uri="{FF2B5EF4-FFF2-40B4-BE49-F238E27FC236}">
                <a16:creationId xmlns:a16="http://schemas.microsoft.com/office/drawing/2014/main" id="{7261560D-994A-4390-B4BD-56B87A0D819D}"/>
              </a:ext>
            </a:extLst>
          </p:cNvPr>
          <p:cNvSpPr/>
          <p:nvPr/>
        </p:nvSpPr>
        <p:spPr>
          <a:xfrm>
            <a:off x="5898915" y="2340584"/>
            <a:ext cx="3096344" cy="40834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PH" sz="2200" b="1" dirty="0">
                <a:solidFill>
                  <a:schemeClr val="bg1"/>
                </a:solidFill>
              </a:rPr>
              <a:t>BLACK SEA MOU</a:t>
            </a:r>
          </a:p>
        </p:txBody>
      </p:sp>
      <p:sp>
        <p:nvSpPr>
          <p:cNvPr id="130" name="Rectangle 129">
            <a:extLst>
              <a:ext uri="{FF2B5EF4-FFF2-40B4-BE49-F238E27FC236}">
                <a16:creationId xmlns:a16="http://schemas.microsoft.com/office/drawing/2014/main" id="{B778E865-F2BD-49F5-8BB7-3B70CD456BD5}"/>
              </a:ext>
            </a:extLst>
          </p:cNvPr>
          <p:cNvSpPr/>
          <p:nvPr/>
        </p:nvSpPr>
        <p:spPr>
          <a:xfrm>
            <a:off x="6059855" y="2764619"/>
            <a:ext cx="2935404" cy="10191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en-PH" sz="2200" b="1" dirty="0">
                <a:solidFill>
                  <a:srgbClr val="ED620D"/>
                </a:solidFill>
              </a:rPr>
              <a:t>1. Safety of Navigation</a:t>
            </a:r>
          </a:p>
          <a:p>
            <a:r>
              <a:rPr lang="en-PH" sz="2200" b="1" dirty="0">
                <a:solidFill>
                  <a:srgbClr val="CCA500"/>
                </a:solidFill>
              </a:rPr>
              <a:t>2. Life-saving Appliances</a:t>
            </a:r>
          </a:p>
          <a:p>
            <a:r>
              <a:rPr lang="en-PH" sz="2200" b="1" dirty="0">
                <a:solidFill>
                  <a:srgbClr val="FF0000"/>
                </a:solidFill>
              </a:rPr>
              <a:t>3. Fire Safety</a:t>
            </a:r>
          </a:p>
        </p:txBody>
      </p:sp>
      <p:sp>
        <p:nvSpPr>
          <p:cNvPr id="132" name="Rectangle 131">
            <a:extLst>
              <a:ext uri="{FF2B5EF4-FFF2-40B4-BE49-F238E27FC236}">
                <a16:creationId xmlns:a16="http://schemas.microsoft.com/office/drawing/2014/main" id="{0CDEB70E-9589-4F09-9A73-B37AECC07FA2}"/>
              </a:ext>
            </a:extLst>
          </p:cNvPr>
          <p:cNvSpPr/>
          <p:nvPr/>
        </p:nvSpPr>
        <p:spPr>
          <a:xfrm>
            <a:off x="5910700" y="2751917"/>
            <a:ext cx="216024" cy="333028"/>
          </a:xfrm>
          <a:prstGeom prst="rect">
            <a:avLst/>
          </a:prstGeom>
          <a:gradFill flip="none" rotWithShape="1">
            <a:gsLst>
              <a:gs pos="0">
                <a:schemeClr val="bg1">
                  <a:lumMod val="95000"/>
                </a:schemeClr>
              </a:gs>
              <a:gs pos="100000">
                <a:srgbClr val="ED620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H" sz="2000" b="1" dirty="0"/>
          </a:p>
        </p:txBody>
      </p:sp>
      <p:sp>
        <p:nvSpPr>
          <p:cNvPr id="134" name="Rectangle 133">
            <a:extLst>
              <a:ext uri="{FF2B5EF4-FFF2-40B4-BE49-F238E27FC236}">
                <a16:creationId xmlns:a16="http://schemas.microsoft.com/office/drawing/2014/main" id="{FC7E78B2-C7EB-43C3-9738-D4DEDFC03FD7}"/>
              </a:ext>
            </a:extLst>
          </p:cNvPr>
          <p:cNvSpPr/>
          <p:nvPr/>
        </p:nvSpPr>
        <p:spPr>
          <a:xfrm>
            <a:off x="5910700" y="3095972"/>
            <a:ext cx="216024" cy="333028"/>
          </a:xfrm>
          <a:prstGeom prst="rect">
            <a:avLst/>
          </a:prstGeom>
          <a:gradFill flip="none" rotWithShape="1">
            <a:gsLst>
              <a:gs pos="0">
                <a:schemeClr val="bg1">
                  <a:lumMod val="95000"/>
                </a:schemeClr>
              </a:gs>
              <a:gs pos="100000">
                <a:srgbClr val="CCA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H" sz="2000" b="1" dirty="0"/>
          </a:p>
        </p:txBody>
      </p:sp>
      <p:sp>
        <p:nvSpPr>
          <p:cNvPr id="136" name="Rectangle 135">
            <a:extLst>
              <a:ext uri="{FF2B5EF4-FFF2-40B4-BE49-F238E27FC236}">
                <a16:creationId xmlns:a16="http://schemas.microsoft.com/office/drawing/2014/main" id="{656EFCDB-111B-4D74-BB12-A3DD377BE061}"/>
              </a:ext>
            </a:extLst>
          </p:cNvPr>
          <p:cNvSpPr/>
          <p:nvPr/>
        </p:nvSpPr>
        <p:spPr>
          <a:xfrm>
            <a:off x="5910700" y="3456012"/>
            <a:ext cx="216024" cy="333028"/>
          </a:xfrm>
          <a:prstGeom prst="rect">
            <a:avLst/>
          </a:prstGeom>
          <a:gradFill flip="none" rotWithShape="1">
            <a:gsLst>
              <a:gs pos="0">
                <a:schemeClr val="bg1">
                  <a:lumMod val="95000"/>
                </a:schemeClr>
              </a:gs>
              <a:gs pos="100000">
                <a:srgbClr val="FF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H" sz="2000" b="1" dirty="0"/>
          </a:p>
        </p:txBody>
      </p:sp>
    </p:spTree>
    <p:extLst>
      <p:ext uri="{BB962C8B-B14F-4D97-AF65-F5344CB8AC3E}">
        <p14:creationId xmlns:p14="http://schemas.microsoft.com/office/powerpoint/2010/main" val="3712398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86AD3F9E-02DB-48D5-BD18-450C99DD6F63}"/>
              </a:ext>
            </a:extLst>
          </p:cNvPr>
          <p:cNvSpPr>
            <a:spLocks noGrp="1"/>
          </p:cNvSpPr>
          <p:nvPr>
            <p:ph type="body" sz="quarter" idx="11" hasCustomPrompt="1"/>
          </p:nvPr>
        </p:nvSpPr>
        <p:spPr>
          <a:xfrm>
            <a:off x="719404" y="1123218"/>
            <a:ext cx="3435725" cy="359370"/>
          </a:xfrm>
        </p:spPr>
        <p:txBody>
          <a:bodyPr>
            <a:noAutofit/>
          </a:bodyPr>
          <a:lstStyle>
            <a:lvl1pPr>
              <a:defRPr sz="3400" b="0" cap="all" baseline="0">
                <a:solidFill>
                  <a:srgbClr val="005AA5"/>
                </a:solidFill>
                <a:latin typeface="+mn-lt"/>
              </a:defRPr>
            </a:lvl1pPr>
          </a:lstStyle>
          <a:p>
            <a:pPr lvl="0"/>
            <a:r>
              <a:rPr lang="en-GB" noProof="0" dirty="0"/>
              <a:t>THANK YOU!</a:t>
            </a:r>
          </a:p>
        </p:txBody>
      </p:sp>
    </p:spTree>
    <p:extLst>
      <p:ext uri="{BB962C8B-B14F-4D97-AF65-F5344CB8AC3E}">
        <p14:creationId xmlns:p14="http://schemas.microsoft.com/office/powerpoint/2010/main" val="1356342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64379A-FDDD-4592-94A6-4A6E72CE38B2}"/>
              </a:ext>
            </a:extLst>
          </p:cNvPr>
          <p:cNvPicPr>
            <a:picLocks noChangeAspect="1"/>
          </p:cNvPicPr>
          <p:nvPr/>
        </p:nvPicPr>
        <p:blipFill rotWithShape="1">
          <a:blip r:embed="rId3"/>
          <a:srcRect l="11610" t="18577" r="57678" b="5900"/>
          <a:stretch/>
        </p:blipFill>
        <p:spPr>
          <a:xfrm>
            <a:off x="119336" y="1412766"/>
            <a:ext cx="3644135" cy="5040561"/>
          </a:xfrm>
          <a:prstGeom prst="rect">
            <a:avLst/>
          </a:prstGeom>
        </p:spPr>
      </p:pic>
      <p:sp>
        <p:nvSpPr>
          <p:cNvPr id="8" name="Title 9">
            <a:extLst>
              <a:ext uri="{FF2B5EF4-FFF2-40B4-BE49-F238E27FC236}">
                <a16:creationId xmlns:a16="http://schemas.microsoft.com/office/drawing/2014/main" id="{782EDB1A-B93C-44A9-B3A9-A104B99C1B29}"/>
              </a:ext>
            </a:extLst>
          </p:cNvPr>
          <p:cNvSpPr>
            <a:spLocks noGrp="1"/>
          </p:cNvSpPr>
          <p:nvPr>
            <p:ph type="title"/>
          </p:nvPr>
        </p:nvSpPr>
        <p:spPr>
          <a:xfrm>
            <a:off x="119336" y="0"/>
            <a:ext cx="9793088" cy="1274058"/>
          </a:xfrm>
        </p:spPr>
        <p:txBody>
          <a:bodyPr/>
          <a:lstStyle/>
          <a:p>
            <a:r>
              <a:rPr lang="en-US" sz="4000" dirty="0"/>
              <a:t>PSC INSPECTIONS</a:t>
            </a:r>
            <a:br>
              <a:rPr lang="en-US" sz="4000" dirty="0"/>
            </a:br>
            <a:r>
              <a:rPr lang="en-US" sz="4000" dirty="0">
                <a:solidFill>
                  <a:srgbClr val="0093BB"/>
                </a:solidFill>
              </a:rPr>
              <a:t>AMSA</a:t>
            </a:r>
            <a:endParaRPr lang="en-GB" sz="4000" dirty="0">
              <a:solidFill>
                <a:srgbClr val="0093BB"/>
              </a:solidFill>
            </a:endParaRPr>
          </a:p>
        </p:txBody>
      </p:sp>
      <p:cxnSp>
        <p:nvCxnSpPr>
          <p:cNvPr id="11" name="Straight Connector 10">
            <a:extLst>
              <a:ext uri="{FF2B5EF4-FFF2-40B4-BE49-F238E27FC236}">
                <a16:creationId xmlns:a16="http://schemas.microsoft.com/office/drawing/2014/main" id="{144866E7-F316-47D5-8BCA-8ADDC50B6180}"/>
              </a:ext>
            </a:extLst>
          </p:cNvPr>
          <p:cNvCxnSpPr/>
          <p:nvPr/>
        </p:nvCxnSpPr>
        <p:spPr>
          <a:xfrm>
            <a:off x="0" y="127405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CD7CED3-F8C7-44FE-A923-E687C04E465F}"/>
              </a:ext>
            </a:extLst>
          </p:cNvPr>
          <p:cNvSpPr txBox="1"/>
          <p:nvPr/>
        </p:nvSpPr>
        <p:spPr>
          <a:xfrm>
            <a:off x="3758639" y="1364814"/>
            <a:ext cx="8112496" cy="5078313"/>
          </a:xfrm>
          <a:prstGeom prst="rect">
            <a:avLst/>
          </a:prstGeom>
          <a:noFill/>
        </p:spPr>
        <p:txBody>
          <a:bodyPr wrap="square" rtlCol="0">
            <a:spAutoFit/>
          </a:bodyPr>
          <a:lstStyle/>
          <a:p>
            <a:pPr algn="just"/>
            <a:r>
              <a:rPr lang="en-US" sz="1800" b="0" i="0" u="none" strike="noStrike" baseline="0" dirty="0">
                <a:solidFill>
                  <a:srgbClr val="000000"/>
                </a:solidFill>
              </a:rPr>
              <a:t>2019 PSC inspection results saw an ongoing reduction in the detention rate of vessels to 5.1 per cent from 5.5 per cent in 2018 and down from a peak of 9.2 per cent in 2011. This is the lowest detention rate since 2006. </a:t>
            </a:r>
          </a:p>
          <a:p>
            <a:pPr algn="just"/>
            <a:endParaRPr lang="en-US" dirty="0">
              <a:solidFill>
                <a:srgbClr val="000000"/>
              </a:solidFill>
            </a:endParaRPr>
          </a:p>
          <a:p>
            <a:pPr algn="just"/>
            <a:r>
              <a:rPr lang="en-US" sz="1800" b="0" i="0" u="none" strike="noStrike" baseline="0" dirty="0">
                <a:solidFill>
                  <a:srgbClr val="000000"/>
                </a:solidFill>
              </a:rPr>
              <a:t>However, as observed in past PSC annual reports, the most frequent cause of detention since 2010 still relates to ineffective implementation of the safety management system required by the International Safety Management (ISM) Code. </a:t>
            </a:r>
          </a:p>
          <a:p>
            <a:pPr algn="just"/>
            <a:endParaRPr lang="en-US" sz="1800" b="0" i="0" u="none" strike="noStrike" baseline="0" dirty="0">
              <a:solidFill>
                <a:srgbClr val="000000"/>
              </a:solidFill>
            </a:endParaRPr>
          </a:p>
          <a:p>
            <a:pPr algn="just"/>
            <a:r>
              <a:rPr lang="en-US" sz="1800" b="0" i="0" u="none" strike="noStrike" baseline="0" dirty="0">
                <a:solidFill>
                  <a:srgbClr val="000000"/>
                </a:solidFill>
              </a:rPr>
              <a:t>Since 2015, issues concerning passage planning, conduct of voyages and the operation of vessels have contributed significantly to the number of ISM detentions and this remains a significant concern for AMSA. To address this AMSA issued a marine notice MN 2019/02 (Responsible navigational practices), in 2019 with a view to highlighting issues associated with navigational practices. </a:t>
            </a:r>
          </a:p>
          <a:p>
            <a:pPr algn="just"/>
            <a:endParaRPr lang="en-US" sz="1800" b="0" i="0" u="none" strike="noStrike" baseline="0" dirty="0">
              <a:solidFill>
                <a:srgbClr val="000000"/>
              </a:solidFill>
            </a:endParaRPr>
          </a:p>
          <a:p>
            <a:pPr algn="just"/>
            <a:r>
              <a:rPr lang="en-US" sz="1800" b="0" i="0" u="none" strike="noStrike" baseline="0" dirty="0">
                <a:solidFill>
                  <a:srgbClr val="000000"/>
                </a:solidFill>
              </a:rPr>
              <a:t>Since 2014, the same material issues have featured in the top five categories for detention. This was repeated in 2019 with fire safety (17.4%), emergency systems (16.5%) and life-saving appliances (14.7%). Pollution prevention (11.5%) was among the top five categories of detainable deficiencies for the second consecutive year. </a:t>
            </a:r>
          </a:p>
        </p:txBody>
      </p:sp>
    </p:spTree>
    <p:extLst>
      <p:ext uri="{BB962C8B-B14F-4D97-AF65-F5344CB8AC3E}">
        <p14:creationId xmlns:p14="http://schemas.microsoft.com/office/powerpoint/2010/main" val="187776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A91CD4-FCAD-4756-8D53-F2F49DDACA5E}"/>
              </a:ext>
            </a:extLst>
          </p:cNvPr>
          <p:cNvPicPr>
            <a:picLocks noChangeAspect="1"/>
          </p:cNvPicPr>
          <p:nvPr/>
        </p:nvPicPr>
        <p:blipFill rotWithShape="1">
          <a:blip r:embed="rId3"/>
          <a:srcRect l="24603" t="19000" r="44094" b="6951"/>
          <a:stretch/>
        </p:blipFill>
        <p:spPr>
          <a:xfrm>
            <a:off x="119336" y="1397947"/>
            <a:ext cx="3816424" cy="5078314"/>
          </a:xfrm>
          <a:prstGeom prst="rect">
            <a:avLst/>
          </a:prstGeom>
        </p:spPr>
      </p:pic>
      <p:sp>
        <p:nvSpPr>
          <p:cNvPr id="8" name="Title 9">
            <a:extLst>
              <a:ext uri="{FF2B5EF4-FFF2-40B4-BE49-F238E27FC236}">
                <a16:creationId xmlns:a16="http://schemas.microsoft.com/office/drawing/2014/main" id="{782EDB1A-B93C-44A9-B3A9-A104B99C1B29}"/>
              </a:ext>
            </a:extLst>
          </p:cNvPr>
          <p:cNvSpPr>
            <a:spLocks noGrp="1"/>
          </p:cNvSpPr>
          <p:nvPr>
            <p:ph type="title"/>
          </p:nvPr>
        </p:nvSpPr>
        <p:spPr>
          <a:xfrm>
            <a:off x="119336" y="0"/>
            <a:ext cx="9793088" cy="1274058"/>
          </a:xfrm>
        </p:spPr>
        <p:txBody>
          <a:bodyPr/>
          <a:lstStyle/>
          <a:p>
            <a:r>
              <a:rPr lang="en-US" sz="4000" dirty="0"/>
              <a:t>PSC INSPECTIONS</a:t>
            </a:r>
            <a:br>
              <a:rPr lang="en-US" sz="4000" dirty="0"/>
            </a:br>
            <a:r>
              <a:rPr lang="en-US" sz="4000" dirty="0">
                <a:solidFill>
                  <a:srgbClr val="0093BB"/>
                </a:solidFill>
              </a:rPr>
              <a:t>US COAST GUARD</a:t>
            </a:r>
            <a:endParaRPr lang="en-GB" sz="4000" dirty="0">
              <a:solidFill>
                <a:srgbClr val="0093BB"/>
              </a:solidFill>
            </a:endParaRPr>
          </a:p>
        </p:txBody>
      </p:sp>
      <p:cxnSp>
        <p:nvCxnSpPr>
          <p:cNvPr id="11" name="Straight Connector 10">
            <a:extLst>
              <a:ext uri="{FF2B5EF4-FFF2-40B4-BE49-F238E27FC236}">
                <a16:creationId xmlns:a16="http://schemas.microsoft.com/office/drawing/2014/main" id="{144866E7-F316-47D5-8BCA-8ADDC50B6180}"/>
              </a:ext>
            </a:extLst>
          </p:cNvPr>
          <p:cNvCxnSpPr/>
          <p:nvPr/>
        </p:nvCxnSpPr>
        <p:spPr>
          <a:xfrm>
            <a:off x="0" y="127405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6AF2C3F-669E-40D9-A5F8-633B21EC6259}"/>
              </a:ext>
            </a:extLst>
          </p:cNvPr>
          <p:cNvSpPr txBox="1"/>
          <p:nvPr/>
        </p:nvSpPr>
        <p:spPr>
          <a:xfrm>
            <a:off x="4079776" y="2079442"/>
            <a:ext cx="7848872" cy="3231654"/>
          </a:xfrm>
          <a:prstGeom prst="rect">
            <a:avLst/>
          </a:prstGeom>
          <a:noFill/>
        </p:spPr>
        <p:txBody>
          <a:bodyPr wrap="square" rtlCol="0">
            <a:spAutoFit/>
          </a:bodyPr>
          <a:lstStyle/>
          <a:p>
            <a:pPr algn="just"/>
            <a:r>
              <a:rPr lang="en-US" sz="1800" b="0" i="0" u="none" strike="noStrike" baseline="0" dirty="0"/>
              <a:t>In 2019, the number of detentions have decreased compared to the previous </a:t>
            </a:r>
            <a:r>
              <a:rPr lang="en-PH" sz="1800" b="0" i="0" u="none" strike="noStrike" baseline="0" dirty="0"/>
              <a:t>year.  </a:t>
            </a:r>
            <a:r>
              <a:rPr lang="en-PH" dirty="0"/>
              <a:t>Nonetheless, t</a:t>
            </a:r>
            <a:r>
              <a:rPr lang="en-US" sz="1800" b="0" i="0" u="none" strike="noStrike" baseline="0" dirty="0">
                <a:solidFill>
                  <a:srgbClr val="000000"/>
                </a:solidFill>
              </a:rPr>
              <a:t>he most notable causes of deficiencies </a:t>
            </a:r>
            <a:r>
              <a:rPr lang="en-US" dirty="0">
                <a:solidFill>
                  <a:srgbClr val="000000"/>
                </a:solidFill>
              </a:rPr>
              <a:t>are related to the following:</a:t>
            </a:r>
          </a:p>
          <a:p>
            <a:pPr algn="just"/>
            <a:r>
              <a:rPr lang="en-US" dirty="0">
                <a:solidFill>
                  <a:srgbClr val="000000"/>
                </a:solidFill>
              </a:rPr>
              <a:t>1. F</a:t>
            </a:r>
            <a:r>
              <a:rPr lang="en-US" sz="1800" b="0" i="0" u="none" strike="noStrike" baseline="0" dirty="0">
                <a:solidFill>
                  <a:srgbClr val="000000"/>
                </a:solidFill>
              </a:rPr>
              <a:t>ailure to implement the safety management system (SMS).</a:t>
            </a:r>
          </a:p>
          <a:p>
            <a:pPr algn="just"/>
            <a:endParaRPr lang="en-US" sz="600" dirty="0">
              <a:solidFill>
                <a:schemeClr val="tx1">
                  <a:lumMod val="75000"/>
                  <a:lumOff val="25000"/>
                </a:schemeClr>
              </a:solidFill>
            </a:endParaRPr>
          </a:p>
          <a:p>
            <a:pPr algn="just"/>
            <a:r>
              <a:rPr lang="en-US" sz="1800" b="0" i="0" u="none" strike="noStrike" baseline="0" dirty="0"/>
              <a:t>2. </a:t>
            </a:r>
            <a:r>
              <a:rPr lang="en-US" dirty="0"/>
              <a:t>Fire prevention concerns.   16 detainable deficiencies were identified related to accumulation of oil in the engine room such as fuel leaks, oil-soaked lagging and excessive  amounts of oil in the bilges.</a:t>
            </a:r>
          </a:p>
          <a:p>
            <a:pPr algn="just"/>
            <a:endParaRPr lang="en-US" dirty="0"/>
          </a:p>
          <a:p>
            <a:pPr algn="just"/>
            <a:r>
              <a:rPr lang="en-US" dirty="0"/>
              <a:t>Although only a small percentage of deficiencies (9%) were MARPOL Annex I related,  it has to be emphasized that the most common cases were related to oily water separators not being able to produce an effluent below 15ppm.</a:t>
            </a:r>
          </a:p>
          <a:p>
            <a:pPr algn="just"/>
            <a:endParaRPr lang="en-US" sz="1800" b="0" i="0" u="none" strike="noStrike" baseline="0" dirty="0"/>
          </a:p>
        </p:txBody>
      </p:sp>
    </p:spTree>
    <p:extLst>
      <p:ext uri="{BB962C8B-B14F-4D97-AF65-F5344CB8AC3E}">
        <p14:creationId xmlns:p14="http://schemas.microsoft.com/office/powerpoint/2010/main" val="1324143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159EE0-0BFB-4BC5-B0DA-51826D3034A5}"/>
              </a:ext>
            </a:extLst>
          </p:cNvPr>
          <p:cNvPicPr>
            <a:picLocks noChangeAspect="1"/>
          </p:cNvPicPr>
          <p:nvPr/>
        </p:nvPicPr>
        <p:blipFill rotWithShape="1">
          <a:blip r:embed="rId3"/>
          <a:srcRect l="25194" t="17451" r="44684" b="5978"/>
          <a:stretch/>
        </p:blipFill>
        <p:spPr>
          <a:xfrm>
            <a:off x="263352" y="1412309"/>
            <a:ext cx="3521661" cy="5035712"/>
          </a:xfrm>
          <a:prstGeom prst="rect">
            <a:avLst/>
          </a:prstGeom>
        </p:spPr>
      </p:pic>
      <p:sp>
        <p:nvSpPr>
          <p:cNvPr id="8" name="Title 9">
            <a:extLst>
              <a:ext uri="{FF2B5EF4-FFF2-40B4-BE49-F238E27FC236}">
                <a16:creationId xmlns:a16="http://schemas.microsoft.com/office/drawing/2014/main" id="{782EDB1A-B93C-44A9-B3A9-A104B99C1B29}"/>
              </a:ext>
            </a:extLst>
          </p:cNvPr>
          <p:cNvSpPr>
            <a:spLocks noGrp="1"/>
          </p:cNvSpPr>
          <p:nvPr>
            <p:ph type="title"/>
          </p:nvPr>
        </p:nvSpPr>
        <p:spPr>
          <a:xfrm>
            <a:off x="119336" y="0"/>
            <a:ext cx="9793088" cy="1274058"/>
          </a:xfrm>
        </p:spPr>
        <p:txBody>
          <a:bodyPr/>
          <a:lstStyle/>
          <a:p>
            <a:r>
              <a:rPr lang="en-US" sz="4000" dirty="0"/>
              <a:t>PSC INSPECTIONS</a:t>
            </a:r>
            <a:br>
              <a:rPr lang="en-US" sz="4000" dirty="0"/>
            </a:br>
            <a:r>
              <a:rPr lang="en-US" sz="4000" dirty="0">
                <a:solidFill>
                  <a:srgbClr val="0093BB"/>
                </a:solidFill>
              </a:rPr>
              <a:t>PARIS MOU</a:t>
            </a:r>
            <a:endParaRPr lang="en-GB" sz="4000" dirty="0">
              <a:solidFill>
                <a:srgbClr val="0093BB"/>
              </a:solidFill>
            </a:endParaRPr>
          </a:p>
        </p:txBody>
      </p:sp>
      <p:cxnSp>
        <p:nvCxnSpPr>
          <p:cNvPr id="11" name="Straight Connector 10">
            <a:extLst>
              <a:ext uri="{FF2B5EF4-FFF2-40B4-BE49-F238E27FC236}">
                <a16:creationId xmlns:a16="http://schemas.microsoft.com/office/drawing/2014/main" id="{144866E7-F316-47D5-8BCA-8ADDC50B6180}"/>
              </a:ext>
            </a:extLst>
          </p:cNvPr>
          <p:cNvCxnSpPr/>
          <p:nvPr/>
        </p:nvCxnSpPr>
        <p:spPr>
          <a:xfrm>
            <a:off x="0" y="1274058"/>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7053A3A-0C8F-4ACE-A314-D53D3CA0CA4F}"/>
              </a:ext>
            </a:extLst>
          </p:cNvPr>
          <p:cNvPicPr>
            <a:picLocks noChangeAspect="1"/>
          </p:cNvPicPr>
          <p:nvPr/>
        </p:nvPicPr>
        <p:blipFill rotWithShape="1">
          <a:blip r:embed="rId4"/>
          <a:srcRect l="4523" t="22700" r="31100" b="9128"/>
          <a:stretch/>
        </p:blipFill>
        <p:spPr>
          <a:xfrm>
            <a:off x="4079776" y="1772825"/>
            <a:ext cx="7848872" cy="4675193"/>
          </a:xfrm>
          <a:prstGeom prst="rect">
            <a:avLst/>
          </a:prstGeom>
        </p:spPr>
      </p:pic>
    </p:spTree>
    <p:extLst>
      <p:ext uri="{BB962C8B-B14F-4D97-AF65-F5344CB8AC3E}">
        <p14:creationId xmlns:p14="http://schemas.microsoft.com/office/powerpoint/2010/main" val="1960762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A48BE1-C430-49C8-8B8E-F84D52A9E9A0}"/>
              </a:ext>
            </a:extLst>
          </p:cNvPr>
          <p:cNvPicPr>
            <a:picLocks noChangeAspect="1"/>
          </p:cNvPicPr>
          <p:nvPr/>
        </p:nvPicPr>
        <p:blipFill rotWithShape="1">
          <a:blip r:embed="rId3"/>
          <a:srcRect l="26965" t="18577" r="42913" b="6950"/>
          <a:stretch/>
        </p:blipFill>
        <p:spPr>
          <a:xfrm>
            <a:off x="263352" y="1412771"/>
            <a:ext cx="3572666" cy="4968558"/>
          </a:xfrm>
          <a:prstGeom prst="rect">
            <a:avLst/>
          </a:prstGeom>
          <a:ln>
            <a:solidFill>
              <a:schemeClr val="tx1"/>
            </a:solidFill>
          </a:ln>
        </p:spPr>
      </p:pic>
      <p:sp>
        <p:nvSpPr>
          <p:cNvPr id="8" name="Title 9">
            <a:extLst>
              <a:ext uri="{FF2B5EF4-FFF2-40B4-BE49-F238E27FC236}">
                <a16:creationId xmlns:a16="http://schemas.microsoft.com/office/drawing/2014/main" id="{782EDB1A-B93C-44A9-B3A9-A104B99C1B29}"/>
              </a:ext>
            </a:extLst>
          </p:cNvPr>
          <p:cNvSpPr>
            <a:spLocks noGrp="1"/>
          </p:cNvSpPr>
          <p:nvPr>
            <p:ph type="title"/>
          </p:nvPr>
        </p:nvSpPr>
        <p:spPr>
          <a:xfrm>
            <a:off x="119336" y="0"/>
            <a:ext cx="9793088" cy="1274058"/>
          </a:xfrm>
        </p:spPr>
        <p:txBody>
          <a:bodyPr/>
          <a:lstStyle/>
          <a:p>
            <a:r>
              <a:rPr lang="en-US" sz="4000" dirty="0"/>
              <a:t>PSC INSPECTIONS</a:t>
            </a:r>
            <a:br>
              <a:rPr lang="en-US" sz="4000" dirty="0"/>
            </a:br>
            <a:r>
              <a:rPr lang="en-US" sz="4000" dirty="0">
                <a:solidFill>
                  <a:srgbClr val="0093BB"/>
                </a:solidFill>
              </a:rPr>
              <a:t>TOKYO MOU</a:t>
            </a:r>
            <a:endParaRPr lang="en-GB" sz="4000" dirty="0">
              <a:solidFill>
                <a:srgbClr val="0093BB"/>
              </a:solidFill>
            </a:endParaRPr>
          </a:p>
        </p:txBody>
      </p:sp>
      <p:cxnSp>
        <p:nvCxnSpPr>
          <p:cNvPr id="11" name="Straight Connector 10">
            <a:extLst>
              <a:ext uri="{FF2B5EF4-FFF2-40B4-BE49-F238E27FC236}">
                <a16:creationId xmlns:a16="http://schemas.microsoft.com/office/drawing/2014/main" id="{144866E7-F316-47D5-8BCA-8ADDC50B6180}"/>
              </a:ext>
            </a:extLst>
          </p:cNvPr>
          <p:cNvCxnSpPr/>
          <p:nvPr/>
        </p:nvCxnSpPr>
        <p:spPr>
          <a:xfrm>
            <a:off x="0" y="127405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9D8CA8C-4464-4490-BFC2-27C71D8BEBEA}"/>
              </a:ext>
            </a:extLst>
          </p:cNvPr>
          <p:cNvSpPr txBox="1"/>
          <p:nvPr/>
        </p:nvSpPr>
        <p:spPr>
          <a:xfrm>
            <a:off x="4079776" y="1988840"/>
            <a:ext cx="7752456" cy="3693319"/>
          </a:xfrm>
          <a:prstGeom prst="rect">
            <a:avLst/>
          </a:prstGeom>
          <a:noFill/>
        </p:spPr>
        <p:txBody>
          <a:bodyPr wrap="square" rtlCol="0">
            <a:spAutoFit/>
          </a:bodyPr>
          <a:lstStyle/>
          <a:p>
            <a:pPr algn="just"/>
            <a:r>
              <a:rPr lang="en-US" sz="1800" b="0" i="0" u="none" strike="noStrike" baseline="0" dirty="0">
                <a:solidFill>
                  <a:srgbClr val="000000"/>
                </a:solidFill>
              </a:rPr>
              <a:t>It is noted that both number of detentions and detention percentage increased in 2019, after respective seven years’ and ten years’ continuous decrease. It is further observed that the number of under-performing ships published and number of individual ships involved also rose in 2019. </a:t>
            </a:r>
          </a:p>
          <a:p>
            <a:pPr algn="just"/>
            <a:endParaRPr lang="en-US" sz="1800" b="0" i="0" u="none" strike="noStrike" baseline="0" dirty="0">
              <a:solidFill>
                <a:srgbClr val="000000"/>
              </a:solidFill>
            </a:endParaRPr>
          </a:p>
          <a:p>
            <a:r>
              <a:rPr lang="en-US" sz="1800" b="0" i="0" u="none" strike="noStrike" baseline="0" dirty="0">
                <a:solidFill>
                  <a:srgbClr val="000000"/>
                </a:solidFill>
              </a:rPr>
              <a:t>ISM related detainable deficiencies have remained in the top three detainable deficiency categories for several years. </a:t>
            </a:r>
            <a:br>
              <a:rPr lang="en-US" sz="1800" b="0" i="0" u="none" strike="noStrike" baseline="0" dirty="0">
                <a:solidFill>
                  <a:srgbClr val="000000"/>
                </a:solidFill>
              </a:rPr>
            </a:br>
            <a:br>
              <a:rPr lang="en-US" sz="1800" b="0" i="0" u="none" strike="noStrike" baseline="0" dirty="0">
                <a:solidFill>
                  <a:srgbClr val="000000"/>
                </a:solidFill>
              </a:rPr>
            </a:br>
            <a:r>
              <a:rPr lang="en-US" sz="1800" b="0" i="0" u="none" strike="noStrike" baseline="0" dirty="0">
                <a:solidFill>
                  <a:srgbClr val="000000"/>
                </a:solidFill>
              </a:rPr>
              <a:t>One third of all detentions are on the grounds of a major non-compliance with ISM reflecting the importance of ISM to the effective operation of ships. </a:t>
            </a:r>
          </a:p>
          <a:p>
            <a:pPr algn="just"/>
            <a:endParaRPr lang="en-US" sz="1800" b="0" i="0" u="none" strike="noStrike" baseline="0" dirty="0">
              <a:solidFill>
                <a:srgbClr val="000000"/>
              </a:solidFill>
            </a:endParaRPr>
          </a:p>
          <a:p>
            <a:pPr algn="just"/>
            <a:endParaRPr lang="en-US" dirty="0">
              <a:solidFill>
                <a:srgbClr val="000000"/>
              </a:solidFill>
            </a:endParaRPr>
          </a:p>
          <a:p>
            <a:pPr algn="just"/>
            <a:endParaRPr lang="en-US" dirty="0">
              <a:solidFill>
                <a:schemeClr val="tx1">
                  <a:lumMod val="75000"/>
                  <a:lumOff val="25000"/>
                </a:schemeClr>
              </a:solidFill>
            </a:endParaRPr>
          </a:p>
        </p:txBody>
      </p:sp>
    </p:spTree>
    <p:extLst>
      <p:ext uri="{BB962C8B-B14F-4D97-AF65-F5344CB8AC3E}">
        <p14:creationId xmlns:p14="http://schemas.microsoft.com/office/powerpoint/2010/main" val="3239160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A054D0-BD55-4A5A-9136-7D0A36B64B62}"/>
              </a:ext>
            </a:extLst>
          </p:cNvPr>
          <p:cNvPicPr>
            <a:picLocks noChangeAspect="1"/>
          </p:cNvPicPr>
          <p:nvPr/>
        </p:nvPicPr>
        <p:blipFill rotWithShape="1">
          <a:blip r:embed="rId3"/>
          <a:srcRect l="25817" t="17451" r="41141" b="5650"/>
          <a:stretch/>
        </p:blipFill>
        <p:spPr>
          <a:xfrm>
            <a:off x="191344" y="1411640"/>
            <a:ext cx="3816424" cy="4996196"/>
          </a:xfrm>
          <a:prstGeom prst="rect">
            <a:avLst/>
          </a:prstGeom>
          <a:ln>
            <a:solidFill>
              <a:schemeClr val="tx1"/>
            </a:solidFill>
          </a:ln>
        </p:spPr>
      </p:pic>
      <p:sp>
        <p:nvSpPr>
          <p:cNvPr id="8" name="Title 9">
            <a:extLst>
              <a:ext uri="{FF2B5EF4-FFF2-40B4-BE49-F238E27FC236}">
                <a16:creationId xmlns:a16="http://schemas.microsoft.com/office/drawing/2014/main" id="{782EDB1A-B93C-44A9-B3A9-A104B99C1B29}"/>
              </a:ext>
            </a:extLst>
          </p:cNvPr>
          <p:cNvSpPr>
            <a:spLocks noGrp="1"/>
          </p:cNvSpPr>
          <p:nvPr>
            <p:ph type="title"/>
          </p:nvPr>
        </p:nvSpPr>
        <p:spPr>
          <a:xfrm>
            <a:off x="119336" y="0"/>
            <a:ext cx="9793088" cy="1274058"/>
          </a:xfrm>
        </p:spPr>
        <p:txBody>
          <a:bodyPr/>
          <a:lstStyle/>
          <a:p>
            <a:r>
              <a:rPr lang="en-US" sz="4000" dirty="0"/>
              <a:t>PSC INSPECTIONS</a:t>
            </a:r>
            <a:br>
              <a:rPr lang="en-US" sz="4000" dirty="0"/>
            </a:br>
            <a:r>
              <a:rPr lang="en-US" sz="4000" dirty="0">
                <a:solidFill>
                  <a:srgbClr val="0093BB"/>
                </a:solidFill>
              </a:rPr>
              <a:t>INDIAN OCEAN MOU</a:t>
            </a:r>
            <a:endParaRPr lang="en-GB" sz="4000" dirty="0">
              <a:solidFill>
                <a:srgbClr val="0093BB"/>
              </a:solidFill>
            </a:endParaRPr>
          </a:p>
        </p:txBody>
      </p:sp>
      <p:cxnSp>
        <p:nvCxnSpPr>
          <p:cNvPr id="11" name="Straight Connector 10">
            <a:extLst>
              <a:ext uri="{FF2B5EF4-FFF2-40B4-BE49-F238E27FC236}">
                <a16:creationId xmlns:a16="http://schemas.microsoft.com/office/drawing/2014/main" id="{144866E7-F316-47D5-8BCA-8ADDC50B6180}"/>
              </a:ext>
            </a:extLst>
          </p:cNvPr>
          <p:cNvCxnSpPr/>
          <p:nvPr/>
        </p:nvCxnSpPr>
        <p:spPr>
          <a:xfrm>
            <a:off x="0" y="127405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ACCBE03-0859-477F-95A6-9B1F6E5CDD23}"/>
              </a:ext>
            </a:extLst>
          </p:cNvPr>
          <p:cNvSpPr txBox="1"/>
          <p:nvPr/>
        </p:nvSpPr>
        <p:spPr>
          <a:xfrm>
            <a:off x="4151784" y="2852936"/>
            <a:ext cx="7752456" cy="1477328"/>
          </a:xfrm>
          <a:prstGeom prst="rect">
            <a:avLst/>
          </a:prstGeom>
          <a:noFill/>
        </p:spPr>
        <p:txBody>
          <a:bodyPr wrap="square" rtlCol="0">
            <a:spAutoFit/>
          </a:bodyPr>
          <a:lstStyle/>
          <a:p>
            <a:pPr algn="just"/>
            <a:r>
              <a:rPr lang="en-US" sz="1800" b="0" i="0" u="none" strike="noStrike" baseline="0" dirty="0">
                <a:solidFill>
                  <a:schemeClr val="tx1">
                    <a:lumMod val="75000"/>
                    <a:lumOff val="25000"/>
                  </a:schemeClr>
                </a:solidFill>
              </a:rPr>
              <a:t>The average number of deficiencies per inspection in 2019 (1.84) has slightly decreased compared to the previous year (2.07).</a:t>
            </a:r>
            <a:endParaRPr lang="en-US" dirty="0">
              <a:solidFill>
                <a:schemeClr val="tx1">
                  <a:lumMod val="75000"/>
                  <a:lumOff val="25000"/>
                </a:schemeClr>
              </a:solidFill>
            </a:endParaRPr>
          </a:p>
          <a:p>
            <a:pPr algn="just"/>
            <a:endParaRPr lang="en-US" dirty="0">
              <a:solidFill>
                <a:schemeClr val="tx1">
                  <a:lumMod val="75000"/>
                  <a:lumOff val="25000"/>
                </a:schemeClr>
              </a:solidFill>
            </a:endParaRPr>
          </a:p>
          <a:p>
            <a:pPr algn="just"/>
            <a:r>
              <a:rPr lang="en-US" dirty="0">
                <a:solidFill>
                  <a:schemeClr val="tx1">
                    <a:lumMod val="75000"/>
                    <a:lumOff val="25000"/>
                  </a:schemeClr>
                </a:solidFill>
              </a:rPr>
              <a:t>Despite the decrease, majority of the 2019 deficiencies remain to be related to fire safety, safety of navigation and life-saving appliances.</a:t>
            </a:r>
          </a:p>
        </p:txBody>
      </p:sp>
    </p:spTree>
    <p:extLst>
      <p:ext uri="{BB962C8B-B14F-4D97-AF65-F5344CB8AC3E}">
        <p14:creationId xmlns:p14="http://schemas.microsoft.com/office/powerpoint/2010/main" val="4233256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97AF59-0DE9-4642-9FA0-68D94FD2A029}"/>
              </a:ext>
            </a:extLst>
          </p:cNvPr>
          <p:cNvPicPr>
            <a:picLocks noChangeAspect="1"/>
          </p:cNvPicPr>
          <p:nvPr/>
        </p:nvPicPr>
        <p:blipFill rotWithShape="1">
          <a:blip r:embed="rId3"/>
          <a:srcRect l="25194" t="17451" r="44598" b="6994"/>
          <a:stretch/>
        </p:blipFill>
        <p:spPr>
          <a:xfrm>
            <a:off x="263352" y="1411642"/>
            <a:ext cx="3532336" cy="4969686"/>
          </a:xfrm>
          <a:prstGeom prst="rect">
            <a:avLst/>
          </a:prstGeom>
          <a:ln>
            <a:solidFill>
              <a:schemeClr val="tx1"/>
            </a:solidFill>
          </a:ln>
        </p:spPr>
      </p:pic>
      <p:sp>
        <p:nvSpPr>
          <p:cNvPr id="8" name="Title 9">
            <a:extLst>
              <a:ext uri="{FF2B5EF4-FFF2-40B4-BE49-F238E27FC236}">
                <a16:creationId xmlns:a16="http://schemas.microsoft.com/office/drawing/2014/main" id="{782EDB1A-B93C-44A9-B3A9-A104B99C1B29}"/>
              </a:ext>
            </a:extLst>
          </p:cNvPr>
          <p:cNvSpPr>
            <a:spLocks noGrp="1"/>
          </p:cNvSpPr>
          <p:nvPr>
            <p:ph type="title"/>
          </p:nvPr>
        </p:nvSpPr>
        <p:spPr>
          <a:xfrm>
            <a:off x="119336" y="0"/>
            <a:ext cx="9793088" cy="1274058"/>
          </a:xfrm>
        </p:spPr>
        <p:txBody>
          <a:bodyPr/>
          <a:lstStyle/>
          <a:p>
            <a:r>
              <a:rPr lang="en-US" sz="4000" dirty="0"/>
              <a:t>PSC INSPECTIONS</a:t>
            </a:r>
            <a:br>
              <a:rPr lang="en-US" sz="4000" dirty="0"/>
            </a:br>
            <a:r>
              <a:rPr lang="en-US" sz="4000" dirty="0">
                <a:solidFill>
                  <a:srgbClr val="0093BB"/>
                </a:solidFill>
              </a:rPr>
              <a:t>BLACK SEA MOU</a:t>
            </a:r>
            <a:endParaRPr lang="en-GB" sz="4000" dirty="0">
              <a:solidFill>
                <a:srgbClr val="0093BB"/>
              </a:solidFill>
            </a:endParaRPr>
          </a:p>
        </p:txBody>
      </p:sp>
      <p:cxnSp>
        <p:nvCxnSpPr>
          <p:cNvPr id="11" name="Straight Connector 10">
            <a:extLst>
              <a:ext uri="{FF2B5EF4-FFF2-40B4-BE49-F238E27FC236}">
                <a16:creationId xmlns:a16="http://schemas.microsoft.com/office/drawing/2014/main" id="{144866E7-F316-47D5-8BCA-8ADDC50B6180}"/>
              </a:ext>
            </a:extLst>
          </p:cNvPr>
          <p:cNvCxnSpPr/>
          <p:nvPr/>
        </p:nvCxnSpPr>
        <p:spPr>
          <a:xfrm>
            <a:off x="0" y="127405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FD5EBF7-12AF-4E88-9BED-8691111832C5}"/>
              </a:ext>
            </a:extLst>
          </p:cNvPr>
          <p:cNvSpPr txBox="1"/>
          <p:nvPr/>
        </p:nvSpPr>
        <p:spPr>
          <a:xfrm>
            <a:off x="4007768" y="2255961"/>
            <a:ext cx="8064896" cy="2031325"/>
          </a:xfrm>
          <a:prstGeom prst="rect">
            <a:avLst/>
          </a:prstGeom>
          <a:noFill/>
        </p:spPr>
        <p:txBody>
          <a:bodyPr wrap="square">
            <a:spAutoFit/>
          </a:bodyPr>
          <a:lstStyle/>
          <a:p>
            <a:pPr algn="just"/>
            <a:endParaRPr lang="en-US" sz="1800" b="0" i="0" u="none" strike="noStrike" baseline="0" dirty="0">
              <a:solidFill>
                <a:schemeClr val="tx1">
                  <a:lumMod val="75000"/>
                  <a:lumOff val="25000"/>
                </a:schemeClr>
              </a:solidFill>
              <a:latin typeface="Helvetica-Light"/>
            </a:endParaRPr>
          </a:p>
          <a:p>
            <a:pPr algn="just"/>
            <a:r>
              <a:rPr lang="en-US" sz="1800" b="0" i="0" u="none" strike="noStrike" baseline="0" dirty="0">
                <a:solidFill>
                  <a:schemeClr val="tx1">
                    <a:lumMod val="75000"/>
                    <a:lumOff val="25000"/>
                  </a:schemeClr>
                </a:solidFill>
                <a:latin typeface="Helvetica-Light"/>
              </a:rPr>
              <a:t>The most significant number of operational deficiencies found in 2019 was in the area of safety of navigation, life saving appliances followed by health protection, medical care, social security followed by fire safety measures and structural conditions which constitutes 56.3% of the total deficiencies found.</a:t>
            </a:r>
          </a:p>
          <a:p>
            <a:pPr algn="just"/>
            <a:endParaRPr lang="en-US" sz="1800" b="0" i="0" u="none" strike="noStrike" baseline="0" dirty="0">
              <a:solidFill>
                <a:schemeClr val="tx1">
                  <a:lumMod val="75000"/>
                  <a:lumOff val="25000"/>
                </a:schemeClr>
              </a:solidFill>
              <a:latin typeface="Helvetica-Light"/>
            </a:endParaRPr>
          </a:p>
          <a:p>
            <a:pPr algn="just"/>
            <a:endParaRPr lang="en-PH" dirty="0">
              <a:solidFill>
                <a:schemeClr val="tx1">
                  <a:lumMod val="75000"/>
                  <a:lumOff val="25000"/>
                </a:schemeClr>
              </a:solidFill>
            </a:endParaRPr>
          </a:p>
        </p:txBody>
      </p:sp>
    </p:spTree>
    <p:extLst>
      <p:ext uri="{BB962C8B-B14F-4D97-AF65-F5344CB8AC3E}">
        <p14:creationId xmlns:p14="http://schemas.microsoft.com/office/powerpoint/2010/main" val="3038505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782EDB1A-B93C-44A9-B3A9-A104B99C1B29}"/>
              </a:ext>
            </a:extLst>
          </p:cNvPr>
          <p:cNvSpPr>
            <a:spLocks noGrp="1"/>
          </p:cNvSpPr>
          <p:nvPr>
            <p:ph type="title"/>
          </p:nvPr>
        </p:nvSpPr>
        <p:spPr>
          <a:xfrm>
            <a:off x="119336" y="0"/>
            <a:ext cx="9793088" cy="1274058"/>
          </a:xfrm>
        </p:spPr>
        <p:txBody>
          <a:bodyPr/>
          <a:lstStyle/>
          <a:p>
            <a:r>
              <a:rPr lang="en-US" sz="4000" dirty="0"/>
              <a:t>PSC INSPECTIONS</a:t>
            </a:r>
            <a:br>
              <a:rPr lang="en-US" sz="4000" dirty="0"/>
            </a:br>
            <a:r>
              <a:rPr lang="en-US" sz="4000" dirty="0">
                <a:solidFill>
                  <a:srgbClr val="0093BB"/>
                </a:solidFill>
              </a:rPr>
              <a:t>FINDINGS EXAMPLES</a:t>
            </a:r>
            <a:endParaRPr lang="en-GB" sz="4000" dirty="0">
              <a:solidFill>
                <a:srgbClr val="0093BB"/>
              </a:solidFill>
            </a:endParaRPr>
          </a:p>
        </p:txBody>
      </p:sp>
      <p:cxnSp>
        <p:nvCxnSpPr>
          <p:cNvPr id="11" name="Straight Connector 10">
            <a:extLst>
              <a:ext uri="{FF2B5EF4-FFF2-40B4-BE49-F238E27FC236}">
                <a16:creationId xmlns:a16="http://schemas.microsoft.com/office/drawing/2014/main" id="{144866E7-F316-47D5-8BCA-8ADDC50B6180}"/>
              </a:ext>
            </a:extLst>
          </p:cNvPr>
          <p:cNvCxnSpPr/>
          <p:nvPr/>
        </p:nvCxnSpPr>
        <p:spPr>
          <a:xfrm>
            <a:off x="0" y="127405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81691E2F-1D06-429C-9EA7-3BAF3C049E16}"/>
              </a:ext>
            </a:extLst>
          </p:cNvPr>
          <p:cNvSpPr/>
          <p:nvPr/>
        </p:nvSpPr>
        <p:spPr>
          <a:xfrm>
            <a:off x="6125304" y="5834100"/>
            <a:ext cx="6096000" cy="369332"/>
          </a:xfrm>
          <a:prstGeom prst="rect">
            <a:avLst/>
          </a:prstGeom>
        </p:spPr>
        <p:txBody>
          <a:bodyPr wrap="square">
            <a:spAutoFit/>
          </a:bodyPr>
          <a:lstStyle/>
          <a:p>
            <a:pPr algn="ctr"/>
            <a:r>
              <a:rPr lang="en-US" dirty="0">
                <a:solidFill>
                  <a:schemeClr val="tx1">
                    <a:lumMod val="75000"/>
                    <a:lumOff val="25000"/>
                  </a:schemeClr>
                </a:solidFill>
              </a:rPr>
              <a:t>Improper stowage and securing of oxy/acetylene tanks</a:t>
            </a:r>
            <a:endParaRPr lang="en-PH" dirty="0">
              <a:solidFill>
                <a:schemeClr val="tx1">
                  <a:lumMod val="75000"/>
                  <a:lumOff val="25000"/>
                </a:schemeClr>
              </a:solidFill>
            </a:endParaRPr>
          </a:p>
        </p:txBody>
      </p:sp>
      <p:sp>
        <p:nvSpPr>
          <p:cNvPr id="9" name="Rectangle 8">
            <a:extLst>
              <a:ext uri="{FF2B5EF4-FFF2-40B4-BE49-F238E27FC236}">
                <a16:creationId xmlns:a16="http://schemas.microsoft.com/office/drawing/2014/main" id="{EC9B2110-7779-43FC-AFD1-6F11F7A6D8B9}"/>
              </a:ext>
            </a:extLst>
          </p:cNvPr>
          <p:cNvSpPr/>
          <p:nvPr/>
        </p:nvSpPr>
        <p:spPr>
          <a:xfrm>
            <a:off x="1954" y="1282936"/>
            <a:ext cx="6096000" cy="5242153"/>
          </a:xfrm>
          <a:prstGeom prst="rect">
            <a:avLst/>
          </a:prstGeom>
          <a:solidFill>
            <a:srgbClr val="F4E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4" name="Rectangle 13">
            <a:extLst>
              <a:ext uri="{FF2B5EF4-FFF2-40B4-BE49-F238E27FC236}">
                <a16:creationId xmlns:a16="http://schemas.microsoft.com/office/drawing/2014/main" id="{057D1618-34A5-4852-B911-80BFC1BB406A}"/>
              </a:ext>
            </a:extLst>
          </p:cNvPr>
          <p:cNvSpPr/>
          <p:nvPr/>
        </p:nvSpPr>
        <p:spPr>
          <a:xfrm>
            <a:off x="0" y="5834100"/>
            <a:ext cx="6094047" cy="369332"/>
          </a:xfrm>
          <a:prstGeom prst="rect">
            <a:avLst/>
          </a:prstGeom>
        </p:spPr>
        <p:txBody>
          <a:bodyPr wrap="square">
            <a:spAutoFit/>
          </a:bodyPr>
          <a:lstStyle/>
          <a:p>
            <a:pPr algn="ctr"/>
            <a:r>
              <a:rPr lang="en-US" dirty="0">
                <a:solidFill>
                  <a:schemeClr val="tx1">
                    <a:lumMod val="75000"/>
                    <a:lumOff val="25000"/>
                  </a:schemeClr>
                </a:solidFill>
              </a:rPr>
              <a:t>Gangway is not provided with safety net</a:t>
            </a:r>
            <a:endParaRPr lang="en-PH" dirty="0">
              <a:solidFill>
                <a:schemeClr val="tx1">
                  <a:lumMod val="75000"/>
                  <a:lumOff val="25000"/>
                </a:schemeClr>
              </a:solidFill>
            </a:endParaRPr>
          </a:p>
        </p:txBody>
      </p:sp>
      <p:pic>
        <p:nvPicPr>
          <p:cNvPr id="2" name="Picture 1">
            <a:extLst>
              <a:ext uri="{FF2B5EF4-FFF2-40B4-BE49-F238E27FC236}">
                <a16:creationId xmlns:a16="http://schemas.microsoft.com/office/drawing/2014/main" id="{BA7D1993-96C0-4E1A-A5A6-C912AB02DE36}"/>
              </a:ext>
            </a:extLst>
          </p:cNvPr>
          <p:cNvPicPr>
            <a:picLocks noChangeAspect="1"/>
          </p:cNvPicPr>
          <p:nvPr/>
        </p:nvPicPr>
        <p:blipFill>
          <a:blip r:embed="rId3">
            <a:lum contrast="35000"/>
          </a:blip>
          <a:stretch>
            <a:fillRect/>
          </a:stretch>
        </p:blipFill>
        <p:spPr>
          <a:xfrm>
            <a:off x="407368" y="2548116"/>
            <a:ext cx="5341822" cy="2840996"/>
          </a:xfrm>
          <a:prstGeom prst="rect">
            <a:avLst/>
          </a:prstGeom>
        </p:spPr>
      </p:pic>
      <p:pic>
        <p:nvPicPr>
          <p:cNvPr id="4" name="Picture 3">
            <a:extLst>
              <a:ext uri="{FF2B5EF4-FFF2-40B4-BE49-F238E27FC236}">
                <a16:creationId xmlns:a16="http://schemas.microsoft.com/office/drawing/2014/main" id="{F2214ECD-9152-4A74-A0CE-F6105981ECCE}"/>
              </a:ext>
            </a:extLst>
          </p:cNvPr>
          <p:cNvPicPr>
            <a:picLocks noChangeAspect="1"/>
          </p:cNvPicPr>
          <p:nvPr/>
        </p:nvPicPr>
        <p:blipFill>
          <a:blip r:embed="rId4">
            <a:lum bright="-6000" contrast="26000"/>
          </a:blip>
          <a:stretch>
            <a:fillRect/>
          </a:stretch>
        </p:blipFill>
        <p:spPr>
          <a:xfrm>
            <a:off x="6875006" y="2279783"/>
            <a:ext cx="4596596" cy="3109329"/>
          </a:xfrm>
          <a:prstGeom prst="rect">
            <a:avLst/>
          </a:prstGeom>
        </p:spPr>
      </p:pic>
    </p:spTree>
    <p:extLst>
      <p:ext uri="{BB962C8B-B14F-4D97-AF65-F5344CB8AC3E}">
        <p14:creationId xmlns:p14="http://schemas.microsoft.com/office/powerpoint/2010/main" val="294066517"/>
      </p:ext>
    </p:extLst>
  </p:cSld>
  <p:clrMapOvr>
    <a:masterClrMapping/>
  </p:clrMapOvr>
</p:sld>
</file>

<file path=ppt/theme/theme1.xml><?xml version="1.0" encoding="utf-8"?>
<a:theme xmlns:a="http://schemas.openxmlformats.org/drawingml/2006/main" name="1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1424</Words>
  <Application>Microsoft Office PowerPoint</Application>
  <PresentationFormat>Widescreen</PresentationFormat>
  <Paragraphs>127</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 Narrow</vt:lpstr>
      <vt:lpstr>Calibri</vt:lpstr>
      <vt:lpstr>Calibri Light</vt:lpstr>
      <vt:lpstr>Courier New</vt:lpstr>
      <vt:lpstr>Helvetica-Light</vt:lpstr>
      <vt:lpstr>1_Retrospect</vt:lpstr>
      <vt:lpstr>PBD-02-001 PSC INSPECTIONS</vt:lpstr>
      <vt:lpstr>PSC INSPECTIONS TOP 3 CATEGORIES OF DEFICIENCIES – 2019 REPORT</vt:lpstr>
      <vt:lpstr>PSC INSPECTIONS AMSA</vt:lpstr>
      <vt:lpstr>PSC INSPECTIONS US COAST GUARD</vt:lpstr>
      <vt:lpstr>PSC INSPECTIONS PARIS MOU</vt:lpstr>
      <vt:lpstr>PSC INSPECTIONS TOKYO MOU</vt:lpstr>
      <vt:lpstr>PSC INSPECTIONS INDIAN OCEAN MOU</vt:lpstr>
      <vt:lpstr>PSC INSPECTIONS BLACK SEA MOU</vt:lpstr>
      <vt:lpstr>PSC INSPECTIONS FINDINGS EXAMPLES</vt:lpstr>
      <vt:lpstr>PSC INSPECTIONS FINDINGS EXAMPLES</vt:lpstr>
      <vt:lpstr>PSC INSPECTIONS FINDINGS EXAMPLES</vt:lpstr>
      <vt:lpstr>PSC INSPECTIONS FINDINGS EXAMPLES</vt:lpstr>
      <vt:lpstr>PSC INSPECTIONS FINDINGS EXAMPLES</vt:lpstr>
      <vt:lpstr>PSC INSPECTIONS FINDINGS EXAMPLES</vt:lpstr>
      <vt:lpstr>PSC INSPECTIONS FINDINGS EXAMPLES</vt:lpstr>
      <vt:lpstr>PSC INSPECTIONS FINDINGS EXAMPLES</vt:lpstr>
      <vt:lpstr>PSC INSPECTIONS Preparation for Inspections</vt:lpstr>
      <vt:lpstr>PSC INSPECTIONS Common Practice during Inspections</vt:lpstr>
      <vt:lpstr>MLC INSPECTIONS S.E.A Contract Extensions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Komodromou</dc:creator>
  <cp:lastModifiedBy>ΟΛΙΒΙΑ ΤΣ</cp:lastModifiedBy>
  <cp:revision>937</cp:revision>
  <cp:lastPrinted>2015-08-21T05:56:42Z</cp:lastPrinted>
  <dcterms:created xsi:type="dcterms:W3CDTF">2015-07-27T11:12:49Z</dcterms:created>
  <dcterms:modified xsi:type="dcterms:W3CDTF">2020-12-14T09:37:21Z</dcterms:modified>
</cp:coreProperties>
</file>